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70" r:id="rId5"/>
    <p:sldId id="259" r:id="rId6"/>
    <p:sldId id="267" r:id="rId7"/>
    <p:sldId id="266" r:id="rId8"/>
    <p:sldId id="268" r:id="rId9"/>
    <p:sldId id="269" r:id="rId10"/>
    <p:sldId id="278" r:id="rId11"/>
    <p:sldId id="260" r:id="rId12"/>
    <p:sldId id="275" r:id="rId13"/>
    <p:sldId id="272" r:id="rId14"/>
    <p:sldId id="273" r:id="rId15"/>
    <p:sldId id="276" r:id="rId16"/>
    <p:sldId id="274" r:id="rId17"/>
    <p:sldId id="261" r:id="rId18"/>
    <p:sldId id="271" r:id="rId19"/>
    <p:sldId id="262" r:id="rId20"/>
    <p:sldId id="279" r:id="rId21"/>
    <p:sldId id="264" r:id="rId22"/>
    <p:sldId id="263" r:id="rId23"/>
    <p:sldId id="265"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501" y="39"/>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B96728-C82B-4FE1-A934-388CDCBC1ACE}"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867089FF-073C-4BB8-8FA3-5456275AA936}">
      <dgm:prSet custT="1"/>
      <dgm:spPr/>
      <dgm:t>
        <a:bodyPr/>
        <a:lstStyle/>
        <a:p>
          <a:pPr algn="ctr"/>
          <a:r>
            <a:rPr lang="vi-VN" sz="1600" b="1" dirty="0"/>
            <a:t>1. </a:t>
          </a:r>
          <a:endParaRPr lang="en-US" sz="1600" b="1" dirty="0"/>
        </a:p>
        <a:p>
          <a:pPr algn="ctr"/>
          <a:r>
            <a:rPr lang="vi-VN" sz="1600" b="1" dirty="0"/>
            <a:t>TẦM QUAN TRỌNG </a:t>
          </a:r>
          <a:endParaRPr lang="en-US" sz="1600" b="1" dirty="0"/>
        </a:p>
        <a:p>
          <a:pPr algn="ctr"/>
          <a:r>
            <a:rPr lang="vi-VN" sz="1600" b="0" dirty="0"/>
            <a:t>của kết cấu hệ thống hạ tầng giao th</a:t>
          </a:r>
          <a:r>
            <a:rPr lang="en-US" sz="1600" b="0" dirty="0" err="1"/>
            <a:t>ông</a:t>
          </a:r>
          <a:r>
            <a:rPr lang="en-US" sz="1600" b="0" dirty="0"/>
            <a:t> v</a:t>
          </a:r>
          <a:r>
            <a:rPr lang="vi-VN" sz="1600" b="0" dirty="0"/>
            <a:t>ận tải (GTVT) v</a:t>
          </a:r>
          <a:r>
            <a:rPr lang="en-US" sz="1600" b="0" dirty="0"/>
            <a:t>à h</a:t>
          </a:r>
          <a:r>
            <a:rPr lang="vi-VN" sz="1600" b="0" dirty="0"/>
            <a:t>ạ tầng Logistics </a:t>
          </a:r>
          <a:endParaRPr lang="en-US" sz="1600" b="0" dirty="0"/>
        </a:p>
      </dgm:t>
    </dgm:pt>
    <dgm:pt modelId="{3DAF5D37-0167-44B8-970B-5E6AFECE2F42}" type="parTrans" cxnId="{2FB60C60-B96F-485F-B4B7-1DD9DA3FE2C5}">
      <dgm:prSet/>
      <dgm:spPr/>
      <dgm:t>
        <a:bodyPr/>
        <a:lstStyle/>
        <a:p>
          <a:endParaRPr lang="en-US"/>
        </a:p>
      </dgm:t>
    </dgm:pt>
    <dgm:pt modelId="{8360FEB0-8C5C-4639-8024-9F22FB69F0F7}" type="sibTrans" cxnId="{2FB60C60-B96F-485F-B4B7-1DD9DA3FE2C5}">
      <dgm:prSet/>
      <dgm:spPr/>
      <dgm:t>
        <a:bodyPr/>
        <a:lstStyle/>
        <a:p>
          <a:endParaRPr lang="en-US"/>
        </a:p>
      </dgm:t>
    </dgm:pt>
    <dgm:pt modelId="{69E1D6DE-7967-4673-BE19-A76236B4B84C}">
      <dgm:prSet custT="1"/>
      <dgm:spPr/>
      <dgm:t>
        <a:bodyPr/>
        <a:lstStyle/>
        <a:p>
          <a:r>
            <a:rPr lang="vi-VN" sz="1600" b="1" dirty="0"/>
            <a:t>2.</a:t>
          </a:r>
          <a:endParaRPr lang="en-US" sz="1600" b="1" dirty="0"/>
        </a:p>
        <a:p>
          <a:r>
            <a:rPr lang="vi-VN" sz="1600" b="1" dirty="0"/>
            <a:t> </a:t>
          </a:r>
          <a:r>
            <a:rPr lang="en-US" sz="1600" b="1" dirty="0"/>
            <a:t>TH</a:t>
          </a:r>
          <a:r>
            <a:rPr lang="vi-VN" sz="1600" b="1" dirty="0"/>
            <a:t>ỰC TRẠNG </a:t>
          </a:r>
          <a:endParaRPr lang="en-US" sz="1600" b="1" dirty="0"/>
        </a:p>
        <a:p>
          <a:r>
            <a:rPr lang="vi-VN" sz="1600" b="0" dirty="0"/>
            <a:t>về hệ thống kết cấu hạ tầng giao th</a:t>
          </a:r>
          <a:r>
            <a:rPr lang="en-US" sz="1600" b="0" dirty="0" err="1"/>
            <a:t>ông</a:t>
          </a:r>
          <a:r>
            <a:rPr lang="en-US" sz="1600" b="0" dirty="0"/>
            <a:t> v</a:t>
          </a:r>
          <a:r>
            <a:rPr lang="vi-VN" sz="1600" b="0" dirty="0"/>
            <a:t>ận tải,</a:t>
          </a:r>
          <a:r>
            <a:rPr lang="en-US" sz="1600" b="0" dirty="0"/>
            <a:t> h</a:t>
          </a:r>
          <a:r>
            <a:rPr lang="vi-VN" sz="1600" b="0" dirty="0"/>
            <a:t>ạ tầng logistics và sự gắn kết với ph</a:t>
          </a:r>
          <a:r>
            <a:rPr lang="en-US" sz="1600" b="0" dirty="0" err="1"/>
            <a:t>át</a:t>
          </a:r>
          <a:r>
            <a:rPr lang="en-US" sz="1600" b="0" dirty="0"/>
            <a:t> tri</a:t>
          </a:r>
          <a:r>
            <a:rPr lang="vi-VN" sz="1600" b="0" dirty="0"/>
            <a:t>ển hạ tầng kinh tế và phát triển đô thị trên địa bàn Tỉnh </a:t>
          </a:r>
          <a:endParaRPr lang="en-US" sz="1600" b="0" dirty="0"/>
        </a:p>
      </dgm:t>
    </dgm:pt>
    <dgm:pt modelId="{16D8ED17-139D-4F02-BFF6-5CC75763BD86}" type="parTrans" cxnId="{2D93CCEB-5F71-40FD-994A-8D7E3F920E9E}">
      <dgm:prSet/>
      <dgm:spPr/>
      <dgm:t>
        <a:bodyPr/>
        <a:lstStyle/>
        <a:p>
          <a:endParaRPr lang="en-US"/>
        </a:p>
      </dgm:t>
    </dgm:pt>
    <dgm:pt modelId="{73078B6D-780E-4412-B5C5-B957D0E162B9}" type="sibTrans" cxnId="{2D93CCEB-5F71-40FD-994A-8D7E3F920E9E}">
      <dgm:prSet/>
      <dgm:spPr/>
      <dgm:t>
        <a:bodyPr/>
        <a:lstStyle/>
        <a:p>
          <a:endParaRPr lang="en-US"/>
        </a:p>
      </dgm:t>
    </dgm:pt>
    <dgm:pt modelId="{78694D0C-FCD8-4CD4-AB24-528166B1974B}">
      <dgm:prSet custT="1"/>
      <dgm:spPr/>
      <dgm:t>
        <a:bodyPr/>
        <a:lstStyle/>
        <a:p>
          <a:r>
            <a:rPr lang="vi-VN" sz="1600" b="1" dirty="0"/>
            <a:t>3. </a:t>
          </a:r>
          <a:endParaRPr lang="en-US" sz="1600" b="1" dirty="0"/>
        </a:p>
        <a:p>
          <a:r>
            <a:rPr lang="en-US" sz="1600" b="1" dirty="0"/>
            <a:t>TÍNH LIÊN K</a:t>
          </a:r>
          <a:r>
            <a:rPr lang="vi-VN" sz="1600" b="1" dirty="0"/>
            <a:t>ẾT V</a:t>
          </a:r>
          <a:r>
            <a:rPr lang="en-US" sz="1600" b="1" dirty="0"/>
            <a:t>ÙNG </a:t>
          </a:r>
        </a:p>
        <a:p>
          <a:r>
            <a:rPr lang="en-US" sz="1600" b="1" dirty="0" err="1"/>
            <a:t>và</a:t>
          </a:r>
          <a:r>
            <a:rPr lang="en-US" sz="1600" b="1" dirty="0"/>
            <a:t> đ</a:t>
          </a:r>
          <a:r>
            <a:rPr lang="vi-VN" sz="1600" b="1" dirty="0"/>
            <a:t>ịnh hướng chiến lược ph</a:t>
          </a:r>
          <a:r>
            <a:rPr lang="en-US" sz="1600" b="1" dirty="0" err="1"/>
            <a:t>át</a:t>
          </a:r>
          <a:r>
            <a:rPr lang="en-US" sz="1600" b="1" dirty="0"/>
            <a:t> tri</a:t>
          </a:r>
          <a:r>
            <a:rPr lang="vi-VN" sz="1600" b="1" dirty="0"/>
            <a:t>ển hệ thống hạ tầng GTVT v</a:t>
          </a:r>
          <a:r>
            <a:rPr lang="en-US" sz="1600" b="1" dirty="0"/>
            <a:t>à</a:t>
          </a:r>
          <a:r>
            <a:rPr lang="vi-VN" sz="1600" b="1" dirty="0"/>
            <a:t> hạ tâng</a:t>
          </a:r>
          <a:r>
            <a:rPr lang="en-US" sz="1600" b="1" dirty="0"/>
            <a:t> logistic t</a:t>
          </a:r>
          <a:r>
            <a:rPr lang="vi-VN" sz="1600" b="1" dirty="0"/>
            <a:t>ỉnh Đắc N</a:t>
          </a:r>
          <a:r>
            <a:rPr lang="en-US" sz="1600" b="1" dirty="0" err="1"/>
            <a:t>ông</a:t>
          </a:r>
          <a:endParaRPr lang="en-US" sz="1600" dirty="0"/>
        </a:p>
      </dgm:t>
    </dgm:pt>
    <dgm:pt modelId="{95F5D491-67AC-47C2-A8FA-8295919314D1}" type="parTrans" cxnId="{442C1715-828E-431E-B185-BEB2D23144D5}">
      <dgm:prSet/>
      <dgm:spPr/>
      <dgm:t>
        <a:bodyPr/>
        <a:lstStyle/>
        <a:p>
          <a:endParaRPr lang="en-US"/>
        </a:p>
      </dgm:t>
    </dgm:pt>
    <dgm:pt modelId="{0245BA63-435A-43EE-A863-9294E3DCF4E0}" type="sibTrans" cxnId="{442C1715-828E-431E-B185-BEB2D23144D5}">
      <dgm:prSet/>
      <dgm:spPr/>
      <dgm:t>
        <a:bodyPr/>
        <a:lstStyle/>
        <a:p>
          <a:endParaRPr lang="en-US"/>
        </a:p>
      </dgm:t>
    </dgm:pt>
    <dgm:pt modelId="{27852E4C-BFF6-4E7A-A09D-4766C4EDAA9B}">
      <dgm:prSet custT="1"/>
      <dgm:spPr/>
      <dgm:t>
        <a:bodyPr/>
        <a:lstStyle/>
        <a:p>
          <a:r>
            <a:rPr lang="vi-VN" sz="1600" b="1" dirty="0"/>
            <a:t>4. </a:t>
          </a:r>
          <a:endParaRPr lang="en-US" sz="1600" b="1" dirty="0"/>
        </a:p>
        <a:p>
          <a:r>
            <a:rPr lang="vi-VN" sz="1600" b="1" dirty="0"/>
            <a:t>CÁC </a:t>
          </a:r>
          <a:r>
            <a:rPr lang="en-US" sz="1600" b="1" dirty="0"/>
            <a:t>CHƯƠNG TRÌNH</a:t>
          </a:r>
          <a:r>
            <a:rPr lang="vi-VN" sz="1600" b="1" dirty="0"/>
            <a:t> CHIẾN LƯỢC </a:t>
          </a:r>
          <a:endParaRPr lang="en-US" sz="1600" b="1" dirty="0"/>
        </a:p>
        <a:p>
          <a:r>
            <a:rPr lang="en-US" sz="1600" b="1" dirty="0" err="1"/>
            <a:t>phát</a:t>
          </a:r>
          <a:r>
            <a:rPr lang="en-US" sz="1600" b="1" dirty="0"/>
            <a:t> tri</a:t>
          </a:r>
          <a:r>
            <a:rPr lang="vi-VN" sz="1600" b="1" dirty="0"/>
            <a:t>ển hạ tầng Giao thông vận tải và hạ tầng Logistic tỉnh Đắc Nông ( từ nay đến năm 2030 và tầm nhìn đến năm 2050)</a:t>
          </a:r>
          <a:endParaRPr lang="en-US" sz="1600" dirty="0"/>
        </a:p>
      </dgm:t>
    </dgm:pt>
    <dgm:pt modelId="{D8E74FA3-2B8C-45CD-9573-A1ABE3A56A1A}" type="parTrans" cxnId="{AAC9827C-DDAE-4DDC-B4A2-8047636A1C5A}">
      <dgm:prSet/>
      <dgm:spPr/>
      <dgm:t>
        <a:bodyPr/>
        <a:lstStyle/>
        <a:p>
          <a:endParaRPr lang="en-US"/>
        </a:p>
      </dgm:t>
    </dgm:pt>
    <dgm:pt modelId="{89B48877-D3F6-45D1-9B9A-70B96A243BBB}" type="sibTrans" cxnId="{AAC9827C-DDAE-4DDC-B4A2-8047636A1C5A}">
      <dgm:prSet/>
      <dgm:spPr/>
      <dgm:t>
        <a:bodyPr/>
        <a:lstStyle/>
        <a:p>
          <a:endParaRPr lang="en-US"/>
        </a:p>
      </dgm:t>
    </dgm:pt>
    <dgm:pt modelId="{43637A5D-A936-49E5-9DA9-B029299EDD6D}" type="pres">
      <dgm:prSet presAssocID="{08B96728-C82B-4FE1-A934-388CDCBC1ACE}" presName="CompostProcess" presStyleCnt="0">
        <dgm:presLayoutVars>
          <dgm:dir/>
          <dgm:resizeHandles val="exact"/>
        </dgm:presLayoutVars>
      </dgm:prSet>
      <dgm:spPr/>
    </dgm:pt>
    <dgm:pt modelId="{E040C850-816E-47C7-9FDE-E1768D4234A1}" type="pres">
      <dgm:prSet presAssocID="{08B96728-C82B-4FE1-A934-388CDCBC1ACE}" presName="arrow" presStyleLbl="bgShp" presStyleIdx="0" presStyleCnt="1" custScaleX="117647"/>
      <dgm:spPr/>
    </dgm:pt>
    <dgm:pt modelId="{BC2198CC-958E-4FE1-BE45-5CB73532F7AD}" type="pres">
      <dgm:prSet presAssocID="{08B96728-C82B-4FE1-A934-388CDCBC1ACE}" presName="linearProcess" presStyleCnt="0"/>
      <dgm:spPr/>
    </dgm:pt>
    <dgm:pt modelId="{76E910EB-24D8-43FD-BE71-642F73293F22}" type="pres">
      <dgm:prSet presAssocID="{867089FF-073C-4BB8-8FA3-5456275AA936}" presName="textNode" presStyleLbl="node1" presStyleIdx="0" presStyleCnt="4" custScaleX="104112" custScaleY="121951">
        <dgm:presLayoutVars>
          <dgm:bulletEnabled val="1"/>
        </dgm:presLayoutVars>
      </dgm:prSet>
      <dgm:spPr/>
    </dgm:pt>
    <dgm:pt modelId="{19785991-47AA-4BFE-9792-F2A15C2E3C9D}" type="pres">
      <dgm:prSet presAssocID="{8360FEB0-8C5C-4639-8024-9F22FB69F0F7}" presName="sibTrans" presStyleCnt="0"/>
      <dgm:spPr/>
    </dgm:pt>
    <dgm:pt modelId="{20AA027C-364F-4810-91AA-1B43B3C74099}" type="pres">
      <dgm:prSet presAssocID="{69E1D6DE-7967-4673-BE19-A76236B4B84C}" presName="textNode" presStyleLbl="node1" presStyleIdx="1" presStyleCnt="4" custScaleX="115276" custScaleY="121951">
        <dgm:presLayoutVars>
          <dgm:bulletEnabled val="1"/>
        </dgm:presLayoutVars>
      </dgm:prSet>
      <dgm:spPr/>
    </dgm:pt>
    <dgm:pt modelId="{1C8A1382-DC4B-4E19-9AC6-3EB820190E34}" type="pres">
      <dgm:prSet presAssocID="{73078B6D-780E-4412-B5C5-B957D0E162B9}" presName="sibTrans" presStyleCnt="0"/>
      <dgm:spPr/>
    </dgm:pt>
    <dgm:pt modelId="{A61B07DF-42F3-4491-8F86-48ECDC63E413}" type="pres">
      <dgm:prSet presAssocID="{78694D0C-FCD8-4CD4-AB24-528166B1974B}" presName="textNode" presStyleLbl="node1" presStyleIdx="2" presStyleCnt="4" custScaleY="121951">
        <dgm:presLayoutVars>
          <dgm:bulletEnabled val="1"/>
        </dgm:presLayoutVars>
      </dgm:prSet>
      <dgm:spPr/>
    </dgm:pt>
    <dgm:pt modelId="{94D58AF3-A431-4544-96E8-4C0E6B2BF26C}" type="pres">
      <dgm:prSet presAssocID="{0245BA63-435A-43EE-A863-9294E3DCF4E0}" presName="sibTrans" presStyleCnt="0"/>
      <dgm:spPr/>
    </dgm:pt>
    <dgm:pt modelId="{3693AA11-2CE7-451F-B510-964A42CFCD82}" type="pres">
      <dgm:prSet presAssocID="{27852E4C-BFF6-4E7A-A09D-4766C4EDAA9B}" presName="textNode" presStyleLbl="node1" presStyleIdx="3" presStyleCnt="4" custScaleY="121951">
        <dgm:presLayoutVars>
          <dgm:bulletEnabled val="1"/>
        </dgm:presLayoutVars>
      </dgm:prSet>
      <dgm:spPr/>
    </dgm:pt>
  </dgm:ptLst>
  <dgm:cxnLst>
    <dgm:cxn modelId="{442C1715-828E-431E-B185-BEB2D23144D5}" srcId="{08B96728-C82B-4FE1-A934-388CDCBC1ACE}" destId="{78694D0C-FCD8-4CD4-AB24-528166B1974B}" srcOrd="2" destOrd="0" parTransId="{95F5D491-67AC-47C2-A8FA-8295919314D1}" sibTransId="{0245BA63-435A-43EE-A863-9294E3DCF4E0}"/>
    <dgm:cxn modelId="{5485712E-7226-4B97-959A-5B4F5CB1A51B}" type="presOf" srcId="{08B96728-C82B-4FE1-A934-388CDCBC1ACE}" destId="{43637A5D-A936-49E5-9DA9-B029299EDD6D}" srcOrd="0" destOrd="0" presId="urn:microsoft.com/office/officeart/2005/8/layout/hProcess9"/>
    <dgm:cxn modelId="{2FB60C60-B96F-485F-B4B7-1DD9DA3FE2C5}" srcId="{08B96728-C82B-4FE1-A934-388CDCBC1ACE}" destId="{867089FF-073C-4BB8-8FA3-5456275AA936}" srcOrd="0" destOrd="0" parTransId="{3DAF5D37-0167-44B8-970B-5E6AFECE2F42}" sibTransId="{8360FEB0-8C5C-4639-8024-9F22FB69F0F7}"/>
    <dgm:cxn modelId="{AAC9827C-DDAE-4DDC-B4A2-8047636A1C5A}" srcId="{08B96728-C82B-4FE1-A934-388CDCBC1ACE}" destId="{27852E4C-BFF6-4E7A-A09D-4766C4EDAA9B}" srcOrd="3" destOrd="0" parTransId="{D8E74FA3-2B8C-45CD-9573-A1ABE3A56A1A}" sibTransId="{89B48877-D3F6-45D1-9B9A-70B96A243BBB}"/>
    <dgm:cxn modelId="{706D0B84-5997-4FDF-871F-000E0B7E631D}" type="presOf" srcId="{867089FF-073C-4BB8-8FA3-5456275AA936}" destId="{76E910EB-24D8-43FD-BE71-642F73293F22}" srcOrd="0" destOrd="0" presId="urn:microsoft.com/office/officeart/2005/8/layout/hProcess9"/>
    <dgm:cxn modelId="{A7ED45A2-D29C-4948-B643-1123B268189C}" type="presOf" srcId="{27852E4C-BFF6-4E7A-A09D-4766C4EDAA9B}" destId="{3693AA11-2CE7-451F-B510-964A42CFCD82}" srcOrd="0" destOrd="0" presId="urn:microsoft.com/office/officeart/2005/8/layout/hProcess9"/>
    <dgm:cxn modelId="{388864AE-6C00-438E-B98B-0FBECC888E51}" type="presOf" srcId="{69E1D6DE-7967-4673-BE19-A76236B4B84C}" destId="{20AA027C-364F-4810-91AA-1B43B3C74099}" srcOrd="0" destOrd="0" presId="urn:microsoft.com/office/officeart/2005/8/layout/hProcess9"/>
    <dgm:cxn modelId="{2D93CCEB-5F71-40FD-994A-8D7E3F920E9E}" srcId="{08B96728-C82B-4FE1-A934-388CDCBC1ACE}" destId="{69E1D6DE-7967-4673-BE19-A76236B4B84C}" srcOrd="1" destOrd="0" parTransId="{16D8ED17-139D-4F02-BFF6-5CC75763BD86}" sibTransId="{73078B6D-780E-4412-B5C5-B957D0E162B9}"/>
    <dgm:cxn modelId="{2F98F2FA-AB4C-4C36-83FB-882EBEEAF97D}" type="presOf" srcId="{78694D0C-FCD8-4CD4-AB24-528166B1974B}" destId="{A61B07DF-42F3-4491-8F86-48ECDC63E413}" srcOrd="0" destOrd="0" presId="urn:microsoft.com/office/officeart/2005/8/layout/hProcess9"/>
    <dgm:cxn modelId="{3BCDEF2D-9CC5-434B-B244-7A6243271F9D}" type="presParOf" srcId="{43637A5D-A936-49E5-9DA9-B029299EDD6D}" destId="{E040C850-816E-47C7-9FDE-E1768D4234A1}" srcOrd="0" destOrd="0" presId="urn:microsoft.com/office/officeart/2005/8/layout/hProcess9"/>
    <dgm:cxn modelId="{A6D4A3FB-0C43-4F9F-BE1C-3351F603EE57}" type="presParOf" srcId="{43637A5D-A936-49E5-9DA9-B029299EDD6D}" destId="{BC2198CC-958E-4FE1-BE45-5CB73532F7AD}" srcOrd="1" destOrd="0" presId="urn:microsoft.com/office/officeart/2005/8/layout/hProcess9"/>
    <dgm:cxn modelId="{12F06D9F-B11B-4D00-AEC0-28CF5D54EA94}" type="presParOf" srcId="{BC2198CC-958E-4FE1-BE45-5CB73532F7AD}" destId="{76E910EB-24D8-43FD-BE71-642F73293F22}" srcOrd="0" destOrd="0" presId="urn:microsoft.com/office/officeart/2005/8/layout/hProcess9"/>
    <dgm:cxn modelId="{44A2DB68-76EA-4B9F-80E1-6BF54539F96F}" type="presParOf" srcId="{BC2198CC-958E-4FE1-BE45-5CB73532F7AD}" destId="{19785991-47AA-4BFE-9792-F2A15C2E3C9D}" srcOrd="1" destOrd="0" presId="urn:microsoft.com/office/officeart/2005/8/layout/hProcess9"/>
    <dgm:cxn modelId="{D8C1A70E-5B61-4D4A-BCC2-59368D24F2F0}" type="presParOf" srcId="{BC2198CC-958E-4FE1-BE45-5CB73532F7AD}" destId="{20AA027C-364F-4810-91AA-1B43B3C74099}" srcOrd="2" destOrd="0" presId="urn:microsoft.com/office/officeart/2005/8/layout/hProcess9"/>
    <dgm:cxn modelId="{FE68E5F9-AA53-4D7B-8FD6-E10664DFE325}" type="presParOf" srcId="{BC2198CC-958E-4FE1-BE45-5CB73532F7AD}" destId="{1C8A1382-DC4B-4E19-9AC6-3EB820190E34}" srcOrd="3" destOrd="0" presId="urn:microsoft.com/office/officeart/2005/8/layout/hProcess9"/>
    <dgm:cxn modelId="{A0A632E0-A7EE-4403-B20E-A1CF3EC9DA9D}" type="presParOf" srcId="{BC2198CC-958E-4FE1-BE45-5CB73532F7AD}" destId="{A61B07DF-42F3-4491-8F86-48ECDC63E413}" srcOrd="4" destOrd="0" presId="urn:microsoft.com/office/officeart/2005/8/layout/hProcess9"/>
    <dgm:cxn modelId="{7A637A45-79F3-416B-BEF7-12862F582A7D}" type="presParOf" srcId="{BC2198CC-958E-4FE1-BE45-5CB73532F7AD}" destId="{94D58AF3-A431-4544-96E8-4C0E6B2BF26C}" srcOrd="5" destOrd="0" presId="urn:microsoft.com/office/officeart/2005/8/layout/hProcess9"/>
    <dgm:cxn modelId="{AF147A12-80FC-4325-97A0-E20CD8AC553B}" type="presParOf" srcId="{BC2198CC-958E-4FE1-BE45-5CB73532F7AD}" destId="{3693AA11-2CE7-451F-B510-964A42CFCD82}"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20F678-19EF-4754-91A6-CF3A8EFCCD0E}"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US"/>
        </a:p>
      </dgm:t>
    </dgm:pt>
    <dgm:pt modelId="{2D0E2D66-DBD3-4C7F-8CB3-31E874DC48F7}">
      <dgm:prSet custT="1"/>
      <dgm:spPr/>
      <dgm:t>
        <a:bodyPr/>
        <a:lstStyle/>
        <a:p>
          <a:r>
            <a:rPr lang="en-US" sz="2400" b="1" baseline="0" dirty="0" err="1">
              <a:solidFill>
                <a:srgbClr val="FF0000"/>
              </a:solidFill>
            </a:rPr>
            <a:t>Cơ</a:t>
          </a:r>
          <a:r>
            <a:rPr lang="en-US" sz="2400" b="1" baseline="0" dirty="0">
              <a:solidFill>
                <a:srgbClr val="FF0000"/>
              </a:solidFill>
            </a:rPr>
            <a:t> </a:t>
          </a:r>
          <a:r>
            <a:rPr lang="en-US" sz="2400" b="1" baseline="0" dirty="0" err="1">
              <a:solidFill>
                <a:srgbClr val="FF0000"/>
              </a:solidFill>
            </a:rPr>
            <a:t>sở</a:t>
          </a:r>
          <a:r>
            <a:rPr lang="en-US" sz="2400" b="1" baseline="0" dirty="0">
              <a:solidFill>
                <a:srgbClr val="FF0000"/>
              </a:solidFill>
            </a:rPr>
            <a:t> </a:t>
          </a:r>
          <a:r>
            <a:rPr lang="en-US" sz="2400" b="1" baseline="0" dirty="0" err="1">
              <a:solidFill>
                <a:srgbClr val="FF0000"/>
              </a:solidFill>
            </a:rPr>
            <a:t>hạ</a:t>
          </a:r>
          <a:r>
            <a:rPr lang="en-US" sz="2400" b="1" baseline="0" dirty="0">
              <a:solidFill>
                <a:srgbClr val="FF0000"/>
              </a:solidFill>
            </a:rPr>
            <a:t> </a:t>
          </a:r>
          <a:r>
            <a:rPr lang="en-US" sz="2400" b="1" baseline="0" dirty="0" err="1">
              <a:solidFill>
                <a:srgbClr val="FF0000"/>
              </a:solidFill>
            </a:rPr>
            <a:t>tầng</a:t>
          </a:r>
          <a:r>
            <a:rPr lang="en-US" sz="2400" b="1" baseline="0" dirty="0">
              <a:solidFill>
                <a:srgbClr val="FF0000"/>
              </a:solidFill>
            </a:rPr>
            <a:t> </a:t>
          </a:r>
          <a:r>
            <a:rPr lang="en-US" sz="2400" b="1" baseline="0" dirty="0" err="1">
              <a:solidFill>
                <a:srgbClr val="FF0000"/>
              </a:solidFill>
            </a:rPr>
            <a:t>bền</a:t>
          </a:r>
          <a:r>
            <a:rPr lang="en-US" sz="2400" b="1" baseline="0" dirty="0">
              <a:solidFill>
                <a:srgbClr val="FF0000"/>
              </a:solidFill>
            </a:rPr>
            <a:t> </a:t>
          </a:r>
          <a:r>
            <a:rPr lang="en-US" sz="2400" b="1" baseline="0" dirty="0" err="1">
              <a:solidFill>
                <a:srgbClr val="FF0000"/>
              </a:solidFill>
            </a:rPr>
            <a:t>vững</a:t>
          </a:r>
          <a:r>
            <a:rPr lang="en-US" sz="2400" b="1" baseline="0" dirty="0">
              <a:solidFill>
                <a:srgbClr val="FF0000"/>
              </a:solidFill>
            </a:rPr>
            <a:t> </a:t>
          </a:r>
          <a:endParaRPr lang="en-US" sz="2400" dirty="0">
            <a:solidFill>
              <a:srgbClr val="FF0000"/>
            </a:solidFill>
          </a:endParaRPr>
        </a:p>
      </dgm:t>
    </dgm:pt>
    <dgm:pt modelId="{70D4729D-CB3A-4C1D-A80A-36363DD394FE}" type="parTrans" cxnId="{5748C22D-6EF3-48E1-8CE4-B326C9C5C61A}">
      <dgm:prSet/>
      <dgm:spPr/>
      <dgm:t>
        <a:bodyPr/>
        <a:lstStyle/>
        <a:p>
          <a:endParaRPr lang="en-US"/>
        </a:p>
      </dgm:t>
    </dgm:pt>
    <dgm:pt modelId="{3C0EA252-7069-4400-B298-DAD8C793ED9E}" type="sibTrans" cxnId="{5748C22D-6EF3-48E1-8CE4-B326C9C5C61A}">
      <dgm:prSet/>
      <dgm:spPr/>
      <dgm:t>
        <a:bodyPr/>
        <a:lstStyle/>
        <a:p>
          <a:endParaRPr lang="en-US"/>
        </a:p>
      </dgm:t>
    </dgm:pt>
    <dgm:pt modelId="{FF46E8FC-595C-42F8-BFBA-60FF91FE0F48}">
      <dgm:prSet/>
      <dgm:spPr/>
      <dgm:t>
        <a:bodyPr/>
        <a:lstStyle/>
        <a:p>
          <a:r>
            <a:rPr lang="en-US" b="1" baseline="0" dirty="0" err="1"/>
            <a:t>Xanh</a:t>
          </a:r>
          <a:r>
            <a:rPr lang="en-US" b="1" baseline="0" dirty="0"/>
            <a:t> hóa </a:t>
          </a:r>
          <a:r>
            <a:rPr lang="en-US" b="1" baseline="0" dirty="0" err="1"/>
            <a:t>sản</a:t>
          </a:r>
          <a:r>
            <a:rPr lang="en-US" b="1" baseline="0" dirty="0"/>
            <a:t> </a:t>
          </a:r>
          <a:r>
            <a:rPr lang="en-US" b="1" baseline="0" dirty="0" err="1"/>
            <a:t>xuất</a:t>
          </a:r>
          <a:r>
            <a:rPr lang="en-US" b="1" baseline="0" dirty="0"/>
            <a:t> </a:t>
          </a:r>
          <a:r>
            <a:rPr lang="en-US" b="1" baseline="0" dirty="0" err="1"/>
            <a:t>kinh</a:t>
          </a:r>
          <a:r>
            <a:rPr lang="en-US" b="1" baseline="0" dirty="0"/>
            <a:t> </a:t>
          </a:r>
          <a:r>
            <a:rPr lang="en-US" b="1" baseline="0" dirty="0" err="1"/>
            <a:t>doanh</a:t>
          </a:r>
          <a:endParaRPr lang="en-US" dirty="0"/>
        </a:p>
      </dgm:t>
    </dgm:pt>
    <dgm:pt modelId="{949249C7-AA28-45CD-BA72-1ED470E7DD53}" type="parTrans" cxnId="{A12DB88D-7C1F-44FF-B768-6A416123389E}">
      <dgm:prSet/>
      <dgm:spPr/>
      <dgm:t>
        <a:bodyPr/>
        <a:lstStyle/>
        <a:p>
          <a:endParaRPr lang="en-US"/>
        </a:p>
      </dgm:t>
    </dgm:pt>
    <dgm:pt modelId="{E6967018-A122-481A-8585-D58259F3740B}" type="sibTrans" cxnId="{A12DB88D-7C1F-44FF-B768-6A416123389E}">
      <dgm:prSet/>
      <dgm:spPr/>
      <dgm:t>
        <a:bodyPr/>
        <a:lstStyle/>
        <a:p>
          <a:endParaRPr lang="en-US"/>
        </a:p>
      </dgm:t>
    </dgm:pt>
    <dgm:pt modelId="{44C468F4-8D6C-4032-AD7F-69E0AC5B8C7B}">
      <dgm:prSet/>
      <dgm:spPr/>
      <dgm:t>
        <a:bodyPr/>
        <a:lstStyle/>
        <a:p>
          <a:r>
            <a:rPr lang="en-US" b="1" baseline="0" dirty="0" err="1"/>
            <a:t>Tiêu</a:t>
          </a:r>
          <a:r>
            <a:rPr lang="en-US" b="1" baseline="0" dirty="0"/>
            <a:t> </a:t>
          </a:r>
          <a:r>
            <a:rPr lang="en-US" b="1" baseline="0" dirty="0" err="1"/>
            <a:t>dùng</a:t>
          </a:r>
          <a:r>
            <a:rPr lang="en-US" b="1" baseline="0" dirty="0"/>
            <a:t> </a:t>
          </a:r>
          <a:r>
            <a:rPr lang="en-US" b="1" baseline="0" dirty="0" err="1"/>
            <a:t>bền</a:t>
          </a:r>
          <a:r>
            <a:rPr lang="en-US" b="1" baseline="0" dirty="0"/>
            <a:t> </a:t>
          </a:r>
          <a:r>
            <a:rPr lang="en-US" b="1" baseline="0" dirty="0" err="1"/>
            <a:t>vững</a:t>
          </a:r>
          <a:endParaRPr lang="en-US" dirty="0"/>
        </a:p>
      </dgm:t>
    </dgm:pt>
    <dgm:pt modelId="{7EB04642-5896-4E57-869A-3E54EF2FDEBF}" type="parTrans" cxnId="{A9D9B2B1-0950-42E9-A42A-53C354332638}">
      <dgm:prSet/>
      <dgm:spPr/>
      <dgm:t>
        <a:bodyPr/>
        <a:lstStyle/>
        <a:p>
          <a:endParaRPr lang="en-US"/>
        </a:p>
      </dgm:t>
    </dgm:pt>
    <dgm:pt modelId="{700408BC-DDBC-4DFC-84F3-97432A296B53}" type="sibTrans" cxnId="{A9D9B2B1-0950-42E9-A42A-53C354332638}">
      <dgm:prSet/>
      <dgm:spPr/>
      <dgm:t>
        <a:bodyPr/>
        <a:lstStyle/>
        <a:p>
          <a:endParaRPr lang="en-US"/>
        </a:p>
      </dgm:t>
    </dgm:pt>
    <dgm:pt modelId="{7188A7A1-CA93-40BD-B308-EB77EFF45891}">
      <dgm:prSet/>
      <dgm:spPr/>
      <dgm:t>
        <a:bodyPr/>
        <a:lstStyle/>
        <a:p>
          <a:r>
            <a:rPr lang="en-US" b="1" baseline="0" dirty="0" err="1"/>
            <a:t>Thuế</a:t>
          </a:r>
          <a:r>
            <a:rPr lang="en-US" b="1" baseline="0" dirty="0"/>
            <a:t> </a:t>
          </a:r>
          <a:r>
            <a:rPr lang="en-US" b="1" baseline="0" dirty="0" err="1"/>
            <a:t>xanh</a:t>
          </a:r>
          <a:r>
            <a:rPr lang="en-US" b="1" baseline="0" dirty="0"/>
            <a:t> </a:t>
          </a:r>
          <a:endParaRPr lang="en-US" dirty="0"/>
        </a:p>
      </dgm:t>
    </dgm:pt>
    <dgm:pt modelId="{3D8852AA-173D-4789-8AF8-10F3A69B07FD}" type="parTrans" cxnId="{060B36F6-0295-487A-9096-AE610DE4A9D8}">
      <dgm:prSet/>
      <dgm:spPr/>
      <dgm:t>
        <a:bodyPr/>
        <a:lstStyle/>
        <a:p>
          <a:endParaRPr lang="en-US"/>
        </a:p>
      </dgm:t>
    </dgm:pt>
    <dgm:pt modelId="{48512155-E657-485B-9EAC-DAA0497AC62D}" type="sibTrans" cxnId="{060B36F6-0295-487A-9096-AE610DE4A9D8}">
      <dgm:prSet/>
      <dgm:spPr/>
      <dgm:t>
        <a:bodyPr/>
        <a:lstStyle/>
        <a:p>
          <a:endParaRPr lang="en-US"/>
        </a:p>
      </dgm:t>
    </dgm:pt>
    <dgm:pt modelId="{47DCC10D-179C-4DE0-8421-7CE58ACC5514}" type="pres">
      <dgm:prSet presAssocID="{B020F678-19EF-4754-91A6-CF3A8EFCCD0E}" presName="Name0" presStyleCnt="0">
        <dgm:presLayoutVars>
          <dgm:dir/>
          <dgm:resizeHandles val="exact"/>
        </dgm:presLayoutVars>
      </dgm:prSet>
      <dgm:spPr/>
    </dgm:pt>
    <dgm:pt modelId="{B63830F2-4562-47E1-A018-E21BE2225CCC}" type="pres">
      <dgm:prSet presAssocID="{B020F678-19EF-4754-91A6-CF3A8EFCCD0E}" presName="fgShape" presStyleLbl="fgShp" presStyleIdx="0" presStyleCnt="1"/>
      <dgm:spPr/>
    </dgm:pt>
    <dgm:pt modelId="{BD6F6DF3-6998-48FE-B044-6D9DAC5AFB8F}" type="pres">
      <dgm:prSet presAssocID="{B020F678-19EF-4754-91A6-CF3A8EFCCD0E}" presName="linComp" presStyleCnt="0"/>
      <dgm:spPr/>
    </dgm:pt>
    <dgm:pt modelId="{0E9D38BA-B883-467A-8BB4-BE4120E1EB94}" type="pres">
      <dgm:prSet presAssocID="{2D0E2D66-DBD3-4C7F-8CB3-31E874DC48F7}" presName="compNode" presStyleCnt="0"/>
      <dgm:spPr/>
    </dgm:pt>
    <dgm:pt modelId="{6A2C5176-7405-4F0E-8560-17A9E3EC20C6}" type="pres">
      <dgm:prSet presAssocID="{2D0E2D66-DBD3-4C7F-8CB3-31E874DC48F7}" presName="bkgdShape" presStyleLbl="node1" presStyleIdx="0" presStyleCnt="4"/>
      <dgm:spPr/>
    </dgm:pt>
    <dgm:pt modelId="{D344EC00-CBD1-4058-B9BF-156FEB3B7ADE}" type="pres">
      <dgm:prSet presAssocID="{2D0E2D66-DBD3-4C7F-8CB3-31E874DC48F7}" presName="nodeTx" presStyleLbl="node1" presStyleIdx="0" presStyleCnt="4">
        <dgm:presLayoutVars>
          <dgm:bulletEnabled val="1"/>
        </dgm:presLayoutVars>
      </dgm:prSet>
      <dgm:spPr/>
    </dgm:pt>
    <dgm:pt modelId="{A08F7436-A7E7-430B-933B-513A8776D7FB}" type="pres">
      <dgm:prSet presAssocID="{2D0E2D66-DBD3-4C7F-8CB3-31E874DC48F7}" presName="invisiNode" presStyleLbl="node1" presStyleIdx="0" presStyleCnt="4"/>
      <dgm:spPr/>
    </dgm:pt>
    <dgm:pt modelId="{2921C303-0A88-48F2-A515-2B4CF6FD10A8}" type="pres">
      <dgm:prSet presAssocID="{2D0E2D66-DBD3-4C7F-8CB3-31E874DC48F7}" presName="imagNode" presStyleLbl="fgImgPlace1" presStyleIdx="0" presStyleCnt="4"/>
      <dgm:spPr/>
    </dgm:pt>
    <dgm:pt modelId="{F6E28A34-5961-444C-9CB3-F3304F25E32C}" type="pres">
      <dgm:prSet presAssocID="{3C0EA252-7069-4400-B298-DAD8C793ED9E}" presName="sibTrans" presStyleLbl="sibTrans2D1" presStyleIdx="0" presStyleCnt="0"/>
      <dgm:spPr/>
    </dgm:pt>
    <dgm:pt modelId="{82108582-5DDD-4510-AACE-AD9650846B48}" type="pres">
      <dgm:prSet presAssocID="{FF46E8FC-595C-42F8-BFBA-60FF91FE0F48}" presName="compNode" presStyleCnt="0"/>
      <dgm:spPr/>
    </dgm:pt>
    <dgm:pt modelId="{90CE2E1F-850B-4A47-A1A7-19489D4805BA}" type="pres">
      <dgm:prSet presAssocID="{FF46E8FC-595C-42F8-BFBA-60FF91FE0F48}" presName="bkgdShape" presStyleLbl="node1" presStyleIdx="1" presStyleCnt="4" custLinFactNeighborX="196" custLinFactNeighborY="2554"/>
      <dgm:spPr/>
    </dgm:pt>
    <dgm:pt modelId="{BD541D84-702B-4483-AD48-A6AC5C6E9848}" type="pres">
      <dgm:prSet presAssocID="{FF46E8FC-595C-42F8-BFBA-60FF91FE0F48}" presName="nodeTx" presStyleLbl="node1" presStyleIdx="1" presStyleCnt="4">
        <dgm:presLayoutVars>
          <dgm:bulletEnabled val="1"/>
        </dgm:presLayoutVars>
      </dgm:prSet>
      <dgm:spPr/>
    </dgm:pt>
    <dgm:pt modelId="{F866DE44-7D5E-4A65-8EFC-F30E861F79D6}" type="pres">
      <dgm:prSet presAssocID="{FF46E8FC-595C-42F8-BFBA-60FF91FE0F48}" presName="invisiNode" presStyleLbl="node1" presStyleIdx="1" presStyleCnt="4"/>
      <dgm:spPr/>
    </dgm:pt>
    <dgm:pt modelId="{56D1209D-763F-4734-A74C-04B380C93F5D}" type="pres">
      <dgm:prSet presAssocID="{FF46E8FC-595C-42F8-BFBA-60FF91FE0F48}" presName="imagNode" presStyleLbl="fgImgPlace1" presStyleIdx="1" presStyleCnt="4"/>
      <dgm:spPr/>
    </dgm:pt>
    <dgm:pt modelId="{F9B629A1-6BF6-45A4-A921-5F36AB1B6A72}" type="pres">
      <dgm:prSet presAssocID="{E6967018-A122-481A-8585-D58259F3740B}" presName="sibTrans" presStyleLbl="sibTrans2D1" presStyleIdx="0" presStyleCnt="0"/>
      <dgm:spPr/>
    </dgm:pt>
    <dgm:pt modelId="{2C96E064-C4AA-46D8-95D6-4C553BD33C7B}" type="pres">
      <dgm:prSet presAssocID="{44C468F4-8D6C-4032-AD7F-69E0AC5B8C7B}" presName="compNode" presStyleCnt="0"/>
      <dgm:spPr/>
    </dgm:pt>
    <dgm:pt modelId="{77D168C8-E727-411F-B148-FEFB3F2374E2}" type="pres">
      <dgm:prSet presAssocID="{44C468F4-8D6C-4032-AD7F-69E0AC5B8C7B}" presName="bkgdShape" presStyleLbl="node1" presStyleIdx="2" presStyleCnt="4"/>
      <dgm:spPr/>
    </dgm:pt>
    <dgm:pt modelId="{BCEE47BC-CE34-4D9B-AD5E-311E11C2620F}" type="pres">
      <dgm:prSet presAssocID="{44C468F4-8D6C-4032-AD7F-69E0AC5B8C7B}" presName="nodeTx" presStyleLbl="node1" presStyleIdx="2" presStyleCnt="4">
        <dgm:presLayoutVars>
          <dgm:bulletEnabled val="1"/>
        </dgm:presLayoutVars>
      </dgm:prSet>
      <dgm:spPr/>
    </dgm:pt>
    <dgm:pt modelId="{73608A14-EE72-4BD5-ACDF-DAE4D2037D75}" type="pres">
      <dgm:prSet presAssocID="{44C468F4-8D6C-4032-AD7F-69E0AC5B8C7B}" presName="invisiNode" presStyleLbl="node1" presStyleIdx="2" presStyleCnt="4"/>
      <dgm:spPr/>
    </dgm:pt>
    <dgm:pt modelId="{1119EBA6-E955-48FD-BB4B-99F0621673F2}" type="pres">
      <dgm:prSet presAssocID="{44C468F4-8D6C-4032-AD7F-69E0AC5B8C7B}" presName="imagNode" presStyleLbl="fgImgPlace1" presStyleIdx="2" presStyleCnt="4"/>
      <dgm:spPr/>
    </dgm:pt>
    <dgm:pt modelId="{921EFEF4-4D1E-4865-B00F-3B922F335419}" type="pres">
      <dgm:prSet presAssocID="{700408BC-DDBC-4DFC-84F3-97432A296B53}" presName="sibTrans" presStyleLbl="sibTrans2D1" presStyleIdx="0" presStyleCnt="0"/>
      <dgm:spPr/>
    </dgm:pt>
    <dgm:pt modelId="{E5E975E6-44F6-4C69-A08F-38DD442AAD4B}" type="pres">
      <dgm:prSet presAssocID="{7188A7A1-CA93-40BD-B308-EB77EFF45891}" presName="compNode" presStyleCnt="0"/>
      <dgm:spPr/>
    </dgm:pt>
    <dgm:pt modelId="{32D041C3-6045-4642-8971-D8AAF9D963B0}" type="pres">
      <dgm:prSet presAssocID="{7188A7A1-CA93-40BD-B308-EB77EFF45891}" presName="bkgdShape" presStyleLbl="node1" presStyleIdx="3" presStyleCnt="4"/>
      <dgm:spPr/>
    </dgm:pt>
    <dgm:pt modelId="{C6F097E2-1BC8-4450-A9C1-236CD6294E49}" type="pres">
      <dgm:prSet presAssocID="{7188A7A1-CA93-40BD-B308-EB77EFF45891}" presName="nodeTx" presStyleLbl="node1" presStyleIdx="3" presStyleCnt="4">
        <dgm:presLayoutVars>
          <dgm:bulletEnabled val="1"/>
        </dgm:presLayoutVars>
      </dgm:prSet>
      <dgm:spPr/>
    </dgm:pt>
    <dgm:pt modelId="{DD856AFE-D593-4D22-A08D-51B669B340D1}" type="pres">
      <dgm:prSet presAssocID="{7188A7A1-CA93-40BD-B308-EB77EFF45891}" presName="invisiNode" presStyleLbl="node1" presStyleIdx="3" presStyleCnt="4"/>
      <dgm:spPr/>
    </dgm:pt>
    <dgm:pt modelId="{83F457EB-7B74-4071-BE87-4CE5AA61D736}" type="pres">
      <dgm:prSet presAssocID="{7188A7A1-CA93-40BD-B308-EB77EFF45891}" presName="imagNode" presStyleLbl="fgImgPlace1" presStyleIdx="3" presStyleCnt="4"/>
      <dgm:spPr/>
    </dgm:pt>
  </dgm:ptLst>
  <dgm:cxnLst>
    <dgm:cxn modelId="{E3616510-E67C-4852-B5AE-28C8D2CF5A95}" type="presOf" srcId="{B020F678-19EF-4754-91A6-CF3A8EFCCD0E}" destId="{47DCC10D-179C-4DE0-8421-7CE58ACC5514}" srcOrd="0" destOrd="0" presId="urn:microsoft.com/office/officeart/2005/8/layout/hList7"/>
    <dgm:cxn modelId="{A0E9AC13-2080-43C4-A385-74F26B84429E}" type="presOf" srcId="{FF46E8FC-595C-42F8-BFBA-60FF91FE0F48}" destId="{BD541D84-702B-4483-AD48-A6AC5C6E9848}" srcOrd="1" destOrd="0" presId="urn:microsoft.com/office/officeart/2005/8/layout/hList7"/>
    <dgm:cxn modelId="{7F7C7528-3803-4083-A82E-42A22B14D67F}" type="presOf" srcId="{E6967018-A122-481A-8585-D58259F3740B}" destId="{F9B629A1-6BF6-45A4-A921-5F36AB1B6A72}" srcOrd="0" destOrd="0" presId="urn:microsoft.com/office/officeart/2005/8/layout/hList7"/>
    <dgm:cxn modelId="{5748C22D-6EF3-48E1-8CE4-B326C9C5C61A}" srcId="{B020F678-19EF-4754-91A6-CF3A8EFCCD0E}" destId="{2D0E2D66-DBD3-4C7F-8CB3-31E874DC48F7}" srcOrd="0" destOrd="0" parTransId="{70D4729D-CB3A-4C1D-A80A-36363DD394FE}" sibTransId="{3C0EA252-7069-4400-B298-DAD8C793ED9E}"/>
    <dgm:cxn modelId="{0736E779-1A25-4D54-A09E-9A0ADCF5DB0F}" type="presOf" srcId="{2D0E2D66-DBD3-4C7F-8CB3-31E874DC48F7}" destId="{D344EC00-CBD1-4058-B9BF-156FEB3B7ADE}" srcOrd="1" destOrd="0" presId="urn:microsoft.com/office/officeart/2005/8/layout/hList7"/>
    <dgm:cxn modelId="{A12DB88D-7C1F-44FF-B768-6A416123389E}" srcId="{B020F678-19EF-4754-91A6-CF3A8EFCCD0E}" destId="{FF46E8FC-595C-42F8-BFBA-60FF91FE0F48}" srcOrd="1" destOrd="0" parTransId="{949249C7-AA28-45CD-BA72-1ED470E7DD53}" sibTransId="{E6967018-A122-481A-8585-D58259F3740B}"/>
    <dgm:cxn modelId="{DDC32690-6515-48D5-9770-269ECEA248F4}" type="presOf" srcId="{2D0E2D66-DBD3-4C7F-8CB3-31E874DC48F7}" destId="{6A2C5176-7405-4F0E-8560-17A9E3EC20C6}" srcOrd="0" destOrd="0" presId="urn:microsoft.com/office/officeart/2005/8/layout/hList7"/>
    <dgm:cxn modelId="{24E1FE92-7F07-42AE-B842-349C5A655F51}" type="presOf" srcId="{44C468F4-8D6C-4032-AD7F-69E0AC5B8C7B}" destId="{BCEE47BC-CE34-4D9B-AD5E-311E11C2620F}" srcOrd="1" destOrd="0" presId="urn:microsoft.com/office/officeart/2005/8/layout/hList7"/>
    <dgm:cxn modelId="{ACFEF89E-F62B-425A-BF20-878B78A0DC2C}" type="presOf" srcId="{FF46E8FC-595C-42F8-BFBA-60FF91FE0F48}" destId="{90CE2E1F-850B-4A47-A1A7-19489D4805BA}" srcOrd="0" destOrd="0" presId="urn:microsoft.com/office/officeart/2005/8/layout/hList7"/>
    <dgm:cxn modelId="{900BCAA9-9E11-458A-931E-44C5B52E25F4}" type="presOf" srcId="{7188A7A1-CA93-40BD-B308-EB77EFF45891}" destId="{32D041C3-6045-4642-8971-D8AAF9D963B0}" srcOrd="0" destOrd="0" presId="urn:microsoft.com/office/officeart/2005/8/layout/hList7"/>
    <dgm:cxn modelId="{A9D9B2B1-0950-42E9-A42A-53C354332638}" srcId="{B020F678-19EF-4754-91A6-CF3A8EFCCD0E}" destId="{44C468F4-8D6C-4032-AD7F-69E0AC5B8C7B}" srcOrd="2" destOrd="0" parTransId="{7EB04642-5896-4E57-869A-3E54EF2FDEBF}" sibTransId="{700408BC-DDBC-4DFC-84F3-97432A296B53}"/>
    <dgm:cxn modelId="{1397ECB8-0272-4BA1-8423-0C84C722C5B7}" type="presOf" srcId="{700408BC-DDBC-4DFC-84F3-97432A296B53}" destId="{921EFEF4-4D1E-4865-B00F-3B922F335419}" srcOrd="0" destOrd="0" presId="urn:microsoft.com/office/officeart/2005/8/layout/hList7"/>
    <dgm:cxn modelId="{54FA41C7-BE69-4851-AD78-2880FA58F43D}" type="presOf" srcId="{3C0EA252-7069-4400-B298-DAD8C793ED9E}" destId="{F6E28A34-5961-444C-9CB3-F3304F25E32C}" srcOrd="0" destOrd="0" presId="urn:microsoft.com/office/officeart/2005/8/layout/hList7"/>
    <dgm:cxn modelId="{341E9DDB-377B-42B1-B247-53B4242E19C3}" type="presOf" srcId="{44C468F4-8D6C-4032-AD7F-69E0AC5B8C7B}" destId="{77D168C8-E727-411F-B148-FEFB3F2374E2}" srcOrd="0" destOrd="0" presId="urn:microsoft.com/office/officeart/2005/8/layout/hList7"/>
    <dgm:cxn modelId="{060B36F6-0295-487A-9096-AE610DE4A9D8}" srcId="{B020F678-19EF-4754-91A6-CF3A8EFCCD0E}" destId="{7188A7A1-CA93-40BD-B308-EB77EFF45891}" srcOrd="3" destOrd="0" parTransId="{3D8852AA-173D-4789-8AF8-10F3A69B07FD}" sibTransId="{48512155-E657-485B-9EAC-DAA0497AC62D}"/>
    <dgm:cxn modelId="{9D53FAF8-79A7-4DC4-8F60-603A61CE9684}" type="presOf" srcId="{7188A7A1-CA93-40BD-B308-EB77EFF45891}" destId="{C6F097E2-1BC8-4450-A9C1-236CD6294E49}" srcOrd="1" destOrd="0" presId="urn:microsoft.com/office/officeart/2005/8/layout/hList7"/>
    <dgm:cxn modelId="{9E7F42B1-44FB-43E8-B317-347D38EC696B}" type="presParOf" srcId="{47DCC10D-179C-4DE0-8421-7CE58ACC5514}" destId="{B63830F2-4562-47E1-A018-E21BE2225CCC}" srcOrd="0" destOrd="0" presId="urn:microsoft.com/office/officeart/2005/8/layout/hList7"/>
    <dgm:cxn modelId="{9ECE7AFF-C3B4-4513-B4DA-0D8626615CC6}" type="presParOf" srcId="{47DCC10D-179C-4DE0-8421-7CE58ACC5514}" destId="{BD6F6DF3-6998-48FE-B044-6D9DAC5AFB8F}" srcOrd="1" destOrd="0" presId="urn:microsoft.com/office/officeart/2005/8/layout/hList7"/>
    <dgm:cxn modelId="{E22DF52D-8D9B-4C35-9CC3-752377366978}" type="presParOf" srcId="{BD6F6DF3-6998-48FE-B044-6D9DAC5AFB8F}" destId="{0E9D38BA-B883-467A-8BB4-BE4120E1EB94}" srcOrd="0" destOrd="0" presId="urn:microsoft.com/office/officeart/2005/8/layout/hList7"/>
    <dgm:cxn modelId="{C439E122-6E28-4AF1-BFF3-46B332353081}" type="presParOf" srcId="{0E9D38BA-B883-467A-8BB4-BE4120E1EB94}" destId="{6A2C5176-7405-4F0E-8560-17A9E3EC20C6}" srcOrd="0" destOrd="0" presId="urn:microsoft.com/office/officeart/2005/8/layout/hList7"/>
    <dgm:cxn modelId="{DB2197BD-2C35-4A01-AD23-B25C41AF247E}" type="presParOf" srcId="{0E9D38BA-B883-467A-8BB4-BE4120E1EB94}" destId="{D344EC00-CBD1-4058-B9BF-156FEB3B7ADE}" srcOrd="1" destOrd="0" presId="urn:microsoft.com/office/officeart/2005/8/layout/hList7"/>
    <dgm:cxn modelId="{E574DA6B-A8BB-4C65-A120-6D2A10FC1A74}" type="presParOf" srcId="{0E9D38BA-B883-467A-8BB4-BE4120E1EB94}" destId="{A08F7436-A7E7-430B-933B-513A8776D7FB}" srcOrd="2" destOrd="0" presId="urn:microsoft.com/office/officeart/2005/8/layout/hList7"/>
    <dgm:cxn modelId="{9963B561-1CA6-4BF5-9C53-DD0FE3FF6453}" type="presParOf" srcId="{0E9D38BA-B883-467A-8BB4-BE4120E1EB94}" destId="{2921C303-0A88-48F2-A515-2B4CF6FD10A8}" srcOrd="3" destOrd="0" presId="urn:microsoft.com/office/officeart/2005/8/layout/hList7"/>
    <dgm:cxn modelId="{F8E506EF-9D4B-4AA2-BDF9-2870AE2EE2A6}" type="presParOf" srcId="{BD6F6DF3-6998-48FE-B044-6D9DAC5AFB8F}" destId="{F6E28A34-5961-444C-9CB3-F3304F25E32C}" srcOrd="1" destOrd="0" presId="urn:microsoft.com/office/officeart/2005/8/layout/hList7"/>
    <dgm:cxn modelId="{D346A101-0F46-490E-AF80-F7C2172B7DE0}" type="presParOf" srcId="{BD6F6DF3-6998-48FE-B044-6D9DAC5AFB8F}" destId="{82108582-5DDD-4510-AACE-AD9650846B48}" srcOrd="2" destOrd="0" presId="urn:microsoft.com/office/officeart/2005/8/layout/hList7"/>
    <dgm:cxn modelId="{BF99F253-658B-4D4B-95D0-B79213A3E705}" type="presParOf" srcId="{82108582-5DDD-4510-AACE-AD9650846B48}" destId="{90CE2E1F-850B-4A47-A1A7-19489D4805BA}" srcOrd="0" destOrd="0" presId="urn:microsoft.com/office/officeart/2005/8/layout/hList7"/>
    <dgm:cxn modelId="{9CCDE250-AF39-4AB5-8AED-940B00A613A5}" type="presParOf" srcId="{82108582-5DDD-4510-AACE-AD9650846B48}" destId="{BD541D84-702B-4483-AD48-A6AC5C6E9848}" srcOrd="1" destOrd="0" presId="urn:microsoft.com/office/officeart/2005/8/layout/hList7"/>
    <dgm:cxn modelId="{12E5D0D8-E801-47B2-9676-17EFD6B84518}" type="presParOf" srcId="{82108582-5DDD-4510-AACE-AD9650846B48}" destId="{F866DE44-7D5E-4A65-8EFC-F30E861F79D6}" srcOrd="2" destOrd="0" presId="urn:microsoft.com/office/officeart/2005/8/layout/hList7"/>
    <dgm:cxn modelId="{A3788FC8-8210-4743-9BC7-427447C28C03}" type="presParOf" srcId="{82108582-5DDD-4510-AACE-AD9650846B48}" destId="{56D1209D-763F-4734-A74C-04B380C93F5D}" srcOrd="3" destOrd="0" presId="urn:microsoft.com/office/officeart/2005/8/layout/hList7"/>
    <dgm:cxn modelId="{62A1EDF4-1922-4350-9D85-5AB135AE6237}" type="presParOf" srcId="{BD6F6DF3-6998-48FE-B044-6D9DAC5AFB8F}" destId="{F9B629A1-6BF6-45A4-A921-5F36AB1B6A72}" srcOrd="3" destOrd="0" presId="urn:microsoft.com/office/officeart/2005/8/layout/hList7"/>
    <dgm:cxn modelId="{80305405-A3D7-4BB2-9228-5C5FAD3A9C8C}" type="presParOf" srcId="{BD6F6DF3-6998-48FE-B044-6D9DAC5AFB8F}" destId="{2C96E064-C4AA-46D8-95D6-4C553BD33C7B}" srcOrd="4" destOrd="0" presId="urn:microsoft.com/office/officeart/2005/8/layout/hList7"/>
    <dgm:cxn modelId="{067A1806-510C-4C5E-A98E-59A54D2C52CE}" type="presParOf" srcId="{2C96E064-C4AA-46D8-95D6-4C553BD33C7B}" destId="{77D168C8-E727-411F-B148-FEFB3F2374E2}" srcOrd="0" destOrd="0" presId="urn:microsoft.com/office/officeart/2005/8/layout/hList7"/>
    <dgm:cxn modelId="{C2D63AF1-4957-42CE-B994-15401BFA3863}" type="presParOf" srcId="{2C96E064-C4AA-46D8-95D6-4C553BD33C7B}" destId="{BCEE47BC-CE34-4D9B-AD5E-311E11C2620F}" srcOrd="1" destOrd="0" presId="urn:microsoft.com/office/officeart/2005/8/layout/hList7"/>
    <dgm:cxn modelId="{873EA292-079B-4B5E-8F62-1120FFBC9C75}" type="presParOf" srcId="{2C96E064-C4AA-46D8-95D6-4C553BD33C7B}" destId="{73608A14-EE72-4BD5-ACDF-DAE4D2037D75}" srcOrd="2" destOrd="0" presId="urn:microsoft.com/office/officeart/2005/8/layout/hList7"/>
    <dgm:cxn modelId="{06569D14-4AD3-42C1-B534-6A0985A2A703}" type="presParOf" srcId="{2C96E064-C4AA-46D8-95D6-4C553BD33C7B}" destId="{1119EBA6-E955-48FD-BB4B-99F0621673F2}" srcOrd="3" destOrd="0" presId="urn:microsoft.com/office/officeart/2005/8/layout/hList7"/>
    <dgm:cxn modelId="{FE79D69F-EC76-4310-B49B-0A7F5A510540}" type="presParOf" srcId="{BD6F6DF3-6998-48FE-B044-6D9DAC5AFB8F}" destId="{921EFEF4-4D1E-4865-B00F-3B922F335419}" srcOrd="5" destOrd="0" presId="urn:microsoft.com/office/officeart/2005/8/layout/hList7"/>
    <dgm:cxn modelId="{0659CB91-2FDB-40D2-86BE-AB181E448154}" type="presParOf" srcId="{BD6F6DF3-6998-48FE-B044-6D9DAC5AFB8F}" destId="{E5E975E6-44F6-4C69-A08F-38DD442AAD4B}" srcOrd="6" destOrd="0" presId="urn:microsoft.com/office/officeart/2005/8/layout/hList7"/>
    <dgm:cxn modelId="{B0486CD5-5D10-4A7A-8031-6E61871C2359}" type="presParOf" srcId="{E5E975E6-44F6-4C69-A08F-38DD442AAD4B}" destId="{32D041C3-6045-4642-8971-D8AAF9D963B0}" srcOrd="0" destOrd="0" presId="urn:microsoft.com/office/officeart/2005/8/layout/hList7"/>
    <dgm:cxn modelId="{9DA9D370-9B0E-446A-9063-0C51CC591624}" type="presParOf" srcId="{E5E975E6-44F6-4C69-A08F-38DD442AAD4B}" destId="{C6F097E2-1BC8-4450-A9C1-236CD6294E49}" srcOrd="1" destOrd="0" presId="urn:microsoft.com/office/officeart/2005/8/layout/hList7"/>
    <dgm:cxn modelId="{E280260B-B01B-4C7E-A110-33E1660D99D3}" type="presParOf" srcId="{E5E975E6-44F6-4C69-A08F-38DD442AAD4B}" destId="{DD856AFE-D593-4D22-A08D-51B669B340D1}" srcOrd="2" destOrd="0" presId="urn:microsoft.com/office/officeart/2005/8/layout/hList7"/>
    <dgm:cxn modelId="{C7B0337D-86FC-4A09-B6A9-BD7695779942}" type="presParOf" srcId="{E5E975E6-44F6-4C69-A08F-38DD442AAD4B}" destId="{83F457EB-7B74-4071-BE87-4CE5AA61D736}"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C94F9C-2C43-473A-A95F-FB2F18A600BA}"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A39819D-C464-4F12-939D-D9608EB1B7C9}">
      <dgm:prSet/>
      <dgm:spPr/>
      <dgm:t>
        <a:bodyPr/>
        <a:lstStyle/>
        <a:p>
          <a:r>
            <a:rPr lang="vi-VN" b="1" i="1"/>
            <a:t>- Thực trạng về phát triển kinh tế: </a:t>
          </a:r>
          <a:endParaRPr lang="en-US"/>
        </a:p>
      </dgm:t>
    </dgm:pt>
    <dgm:pt modelId="{836D2A6D-5210-46AD-9D25-78FD7A9AD5B8}" type="parTrans" cxnId="{DF19B18F-8D2B-46E3-A226-5403D23FE593}">
      <dgm:prSet/>
      <dgm:spPr/>
      <dgm:t>
        <a:bodyPr/>
        <a:lstStyle/>
        <a:p>
          <a:endParaRPr lang="en-US"/>
        </a:p>
      </dgm:t>
    </dgm:pt>
    <dgm:pt modelId="{B099A260-9F7A-404B-9206-ABD6D3D43D6A}" type="sibTrans" cxnId="{DF19B18F-8D2B-46E3-A226-5403D23FE593}">
      <dgm:prSet/>
      <dgm:spPr/>
      <dgm:t>
        <a:bodyPr/>
        <a:lstStyle/>
        <a:p>
          <a:endParaRPr lang="en-US"/>
        </a:p>
      </dgm:t>
    </dgm:pt>
    <dgm:pt modelId="{A2ADE6F1-3058-4E36-A1B4-4B9B96B1B130}">
      <dgm:prSet/>
      <dgm:spPr/>
      <dgm:t>
        <a:bodyPr/>
        <a:lstStyle/>
        <a:p>
          <a:r>
            <a:rPr lang="vi-VN" b="1" dirty="0"/>
            <a:t>- </a:t>
          </a:r>
          <a:r>
            <a:rPr lang="en-US" b="1" dirty="0"/>
            <a:t>V</a:t>
          </a:r>
          <a:r>
            <a:rPr lang="vi-VN" b="1" dirty="0"/>
            <a:t>ề thực trạng Ph</a:t>
          </a:r>
          <a:r>
            <a:rPr lang="en-US" b="1" dirty="0" err="1"/>
            <a:t>át</a:t>
          </a:r>
          <a:r>
            <a:rPr lang="en-US" b="1" dirty="0"/>
            <a:t> tri</a:t>
          </a:r>
          <a:r>
            <a:rPr lang="vi-VN" b="1" dirty="0"/>
            <a:t>ển đ</a:t>
          </a:r>
          <a:r>
            <a:rPr lang="en-US" b="1" dirty="0"/>
            <a:t>ô </a:t>
          </a:r>
          <a:r>
            <a:rPr lang="en-US" b="1" dirty="0" err="1"/>
            <a:t>th</a:t>
          </a:r>
          <a:r>
            <a:rPr lang="vi-VN" b="1" dirty="0"/>
            <a:t>ị:</a:t>
          </a:r>
          <a:r>
            <a:rPr lang="vi-VN" dirty="0"/>
            <a:t> </a:t>
          </a:r>
          <a:endParaRPr lang="en-US" dirty="0"/>
        </a:p>
      </dgm:t>
    </dgm:pt>
    <dgm:pt modelId="{702BE278-D488-4DB1-8531-6DF80FE66D36}" type="parTrans" cxnId="{AD30AB8A-4FE8-4227-BA3C-05EB92DCD48E}">
      <dgm:prSet/>
      <dgm:spPr/>
      <dgm:t>
        <a:bodyPr/>
        <a:lstStyle/>
        <a:p>
          <a:endParaRPr lang="en-US"/>
        </a:p>
      </dgm:t>
    </dgm:pt>
    <dgm:pt modelId="{7A946B19-499C-4836-B9EE-EA699B821106}" type="sibTrans" cxnId="{AD30AB8A-4FE8-4227-BA3C-05EB92DCD48E}">
      <dgm:prSet/>
      <dgm:spPr/>
      <dgm:t>
        <a:bodyPr/>
        <a:lstStyle/>
        <a:p>
          <a:endParaRPr lang="en-US"/>
        </a:p>
      </dgm:t>
    </dgm:pt>
    <dgm:pt modelId="{FA9460C9-B95C-4646-AF34-C2D5A0BB7ACC}">
      <dgm:prSet/>
      <dgm:spPr/>
      <dgm:t>
        <a:bodyPr/>
        <a:lstStyle/>
        <a:p>
          <a:r>
            <a:rPr lang="vi-VN" b="1" dirty="0"/>
            <a:t>-  </a:t>
          </a:r>
          <a:r>
            <a:rPr lang="en-US" b="1" dirty="0"/>
            <a:t>Hi</a:t>
          </a:r>
          <a:r>
            <a:rPr lang="vi-VN" b="1" dirty="0"/>
            <a:t>ện trạng hệ thống hạ tầng giao th</a:t>
          </a:r>
          <a:r>
            <a:rPr lang="en-US" b="1" dirty="0" err="1"/>
            <a:t>ông</a:t>
          </a:r>
          <a:r>
            <a:rPr lang="vi-VN" b="1" dirty="0"/>
            <a:t> vận tải  </a:t>
          </a:r>
          <a:endParaRPr lang="en-US" dirty="0"/>
        </a:p>
      </dgm:t>
    </dgm:pt>
    <dgm:pt modelId="{83E28590-3C85-4755-AAEA-97D36AD3B20D}" type="parTrans" cxnId="{D15974BE-2B2D-4D94-ABE9-CE5E9B3A5B97}">
      <dgm:prSet/>
      <dgm:spPr/>
      <dgm:t>
        <a:bodyPr/>
        <a:lstStyle/>
        <a:p>
          <a:endParaRPr lang="en-US"/>
        </a:p>
      </dgm:t>
    </dgm:pt>
    <dgm:pt modelId="{0C44ABC3-D9B9-4126-8246-B31E8E8A433A}" type="sibTrans" cxnId="{D15974BE-2B2D-4D94-ABE9-CE5E9B3A5B97}">
      <dgm:prSet/>
      <dgm:spPr/>
      <dgm:t>
        <a:bodyPr/>
        <a:lstStyle/>
        <a:p>
          <a:endParaRPr lang="en-US"/>
        </a:p>
      </dgm:t>
    </dgm:pt>
    <dgm:pt modelId="{FA2F5B5C-FCDE-4606-AB46-22F63F13A898}">
      <dgm:prSet/>
      <dgm:spPr/>
      <dgm:t>
        <a:bodyPr/>
        <a:lstStyle/>
        <a:p>
          <a:r>
            <a:rPr lang="en-US" b="1" dirty="0" err="1"/>
            <a:t>Đánh</a:t>
          </a:r>
          <a:r>
            <a:rPr lang="en-US" b="1" dirty="0"/>
            <a:t> </a:t>
          </a:r>
          <a:r>
            <a:rPr lang="en-US" b="1" dirty="0" err="1"/>
            <a:t>giá</a:t>
          </a:r>
          <a:r>
            <a:rPr lang="en-US" b="1" dirty="0"/>
            <a:t> </a:t>
          </a:r>
          <a:r>
            <a:rPr lang="en-US" b="1" dirty="0" err="1"/>
            <a:t>chung</a:t>
          </a:r>
          <a:r>
            <a:rPr lang="en-US" b="1" dirty="0"/>
            <a:t>: </a:t>
          </a:r>
          <a:endParaRPr lang="en-US" dirty="0"/>
        </a:p>
      </dgm:t>
    </dgm:pt>
    <dgm:pt modelId="{411C9C0E-C4EE-4051-A3A9-6FBAF8DC5AFD}" type="parTrans" cxnId="{AEAC1A8B-B7E8-438C-A5EF-FDFBF70AC565}">
      <dgm:prSet/>
      <dgm:spPr/>
      <dgm:t>
        <a:bodyPr/>
        <a:lstStyle/>
        <a:p>
          <a:endParaRPr lang="en-US"/>
        </a:p>
      </dgm:t>
    </dgm:pt>
    <dgm:pt modelId="{9E8950AE-8E03-4921-BE85-9EC3B66D6C86}" type="sibTrans" cxnId="{AEAC1A8B-B7E8-438C-A5EF-FDFBF70AC565}">
      <dgm:prSet/>
      <dgm:spPr/>
      <dgm:t>
        <a:bodyPr/>
        <a:lstStyle/>
        <a:p>
          <a:endParaRPr lang="en-US"/>
        </a:p>
      </dgm:t>
    </dgm:pt>
    <dgm:pt modelId="{7B7BDA89-4F44-4766-9D45-CA608B77FA88}">
      <dgm:prSet custT="1"/>
      <dgm:spPr/>
      <dgm:t>
        <a:bodyPr/>
        <a:lstStyle/>
        <a:p>
          <a:r>
            <a:rPr lang="vi-VN" sz="1800" i="0" dirty="0"/>
            <a:t>Về phát triển công</a:t>
          </a:r>
          <a:r>
            <a:rPr lang="en-US" sz="1800" i="0" dirty="0"/>
            <a:t> </a:t>
          </a:r>
          <a:r>
            <a:rPr lang="en-US" sz="1800" i="0" dirty="0" err="1"/>
            <a:t>nghiệp</a:t>
          </a:r>
          <a:r>
            <a:rPr lang="en-US" sz="1800" i="0" dirty="0"/>
            <a:t>; </a:t>
          </a:r>
          <a:r>
            <a:rPr lang="en-US" sz="1800" i="0" dirty="0" err="1"/>
            <a:t>Nông</a:t>
          </a:r>
          <a:r>
            <a:rPr lang="en-US" sz="1800" i="0" dirty="0"/>
            <a:t> </a:t>
          </a:r>
          <a:r>
            <a:rPr lang="en-US" sz="1800" i="0" dirty="0" err="1"/>
            <a:t>lâm</a:t>
          </a:r>
          <a:r>
            <a:rPr lang="en-US" sz="1800" i="0" dirty="0"/>
            <a:t> </a:t>
          </a:r>
          <a:r>
            <a:rPr lang="en-US" sz="1800" i="0" dirty="0" err="1"/>
            <a:t>ngư</a:t>
          </a:r>
          <a:r>
            <a:rPr lang="en-US" sz="1800" i="0" dirty="0"/>
            <a:t> </a:t>
          </a:r>
          <a:r>
            <a:rPr lang="en-US" sz="1800" i="0" dirty="0" err="1"/>
            <a:t>nghiệp</a:t>
          </a:r>
          <a:endParaRPr lang="en-US" sz="4000" i="0" dirty="0"/>
        </a:p>
      </dgm:t>
    </dgm:pt>
    <dgm:pt modelId="{82253B2A-B856-4A66-BF67-80FBCB550587}" type="parTrans" cxnId="{9CD1EB4B-FC43-4547-BA72-82C6E2FD66FE}">
      <dgm:prSet/>
      <dgm:spPr/>
      <dgm:t>
        <a:bodyPr/>
        <a:lstStyle/>
        <a:p>
          <a:endParaRPr lang="en-US"/>
        </a:p>
      </dgm:t>
    </dgm:pt>
    <dgm:pt modelId="{7FAFFF11-88D6-4C49-8C20-40FD82558BFC}" type="sibTrans" cxnId="{9CD1EB4B-FC43-4547-BA72-82C6E2FD66FE}">
      <dgm:prSet/>
      <dgm:spPr/>
      <dgm:t>
        <a:bodyPr/>
        <a:lstStyle/>
        <a:p>
          <a:endParaRPr lang="en-US"/>
        </a:p>
      </dgm:t>
    </dgm:pt>
    <dgm:pt modelId="{BCDC519E-F0DF-4E0B-90C5-C5077A52091F}">
      <dgm:prSet custT="1"/>
      <dgm:spPr/>
      <dgm:t>
        <a:bodyPr/>
        <a:lstStyle/>
        <a:p>
          <a:r>
            <a:rPr lang="en-US" sz="1800" i="0" dirty="0"/>
            <a:t>Hi</a:t>
          </a:r>
          <a:r>
            <a:rPr lang="vi-VN" sz="1800" i="0" dirty="0"/>
            <a:t>ện phát triển </a:t>
          </a:r>
          <a:r>
            <a:rPr lang="en-US" sz="1800" i="0" dirty="0" err="1"/>
            <a:t>thương</a:t>
          </a:r>
          <a:r>
            <a:rPr lang="en-US" sz="1800" i="0" dirty="0"/>
            <a:t> m</a:t>
          </a:r>
          <a:r>
            <a:rPr lang="vi-VN" sz="1800" i="0" dirty="0"/>
            <a:t>ại dịch vụ:</a:t>
          </a:r>
          <a:r>
            <a:rPr lang="en-US" sz="1800" i="0" dirty="0"/>
            <a:t> </a:t>
          </a:r>
          <a:r>
            <a:rPr lang="en-US" sz="1800" i="0" dirty="0" err="1"/>
            <a:t>và</a:t>
          </a:r>
          <a:r>
            <a:rPr lang="en-US" sz="1800" i="0" dirty="0"/>
            <a:t> du </a:t>
          </a:r>
          <a:r>
            <a:rPr lang="en-US" sz="1800" i="0" dirty="0" err="1"/>
            <a:t>lịch</a:t>
          </a:r>
          <a:r>
            <a:rPr lang="en-US" sz="1800" i="0" dirty="0"/>
            <a:t> </a:t>
          </a:r>
          <a:endParaRPr lang="en-US" sz="4000" i="0" dirty="0"/>
        </a:p>
      </dgm:t>
    </dgm:pt>
    <dgm:pt modelId="{214F8F22-5609-413F-BD40-8D1D320C1AC3}" type="parTrans" cxnId="{FD174264-BF0C-4FB1-ADB5-AEC0D6925884}">
      <dgm:prSet/>
      <dgm:spPr/>
      <dgm:t>
        <a:bodyPr/>
        <a:lstStyle/>
        <a:p>
          <a:endParaRPr lang="en-US"/>
        </a:p>
      </dgm:t>
    </dgm:pt>
    <dgm:pt modelId="{B62E699F-12F5-48B2-A4D2-ED4E10289C8E}" type="sibTrans" cxnId="{FD174264-BF0C-4FB1-ADB5-AEC0D6925884}">
      <dgm:prSet/>
      <dgm:spPr/>
      <dgm:t>
        <a:bodyPr/>
        <a:lstStyle/>
        <a:p>
          <a:endParaRPr lang="en-US"/>
        </a:p>
      </dgm:t>
    </dgm:pt>
    <dgm:pt modelId="{41E887B9-8215-42E6-800C-6C5B79BF6F93}">
      <dgm:prSet custT="1"/>
      <dgm:spPr/>
      <dgm:t>
        <a:bodyPr/>
        <a:lstStyle/>
        <a:p>
          <a:r>
            <a:rPr lang="en-US" sz="1800" i="0" dirty="0"/>
            <a:t>H</a:t>
          </a:r>
          <a:r>
            <a:rPr lang="vi-VN" sz="1800" i="0" dirty="0"/>
            <a:t>ệ thống giao th</a:t>
          </a:r>
          <a:r>
            <a:rPr lang="en-US" sz="1800" i="0" dirty="0" err="1"/>
            <a:t>ông</a:t>
          </a:r>
          <a:r>
            <a:rPr lang="en-US" sz="1800" i="0" dirty="0"/>
            <a:t> </a:t>
          </a:r>
          <a:r>
            <a:rPr lang="en-US" sz="1800" i="0" dirty="0" err="1"/>
            <a:t>đư</a:t>
          </a:r>
          <a:r>
            <a:rPr lang="vi-VN" sz="1800" i="0" dirty="0"/>
            <a:t>ờng bộ</a:t>
          </a:r>
          <a:endParaRPr lang="en-US" sz="1800" i="0" dirty="0"/>
        </a:p>
      </dgm:t>
    </dgm:pt>
    <dgm:pt modelId="{7B7283C1-3A8D-418F-A2C6-376CC5146627}" type="parTrans" cxnId="{621285DE-405D-43C6-BB65-659BECB49CDB}">
      <dgm:prSet/>
      <dgm:spPr/>
      <dgm:t>
        <a:bodyPr/>
        <a:lstStyle/>
        <a:p>
          <a:endParaRPr lang="en-US"/>
        </a:p>
      </dgm:t>
    </dgm:pt>
    <dgm:pt modelId="{4774BB5C-F54D-44DF-AF34-911F3E14A383}" type="sibTrans" cxnId="{621285DE-405D-43C6-BB65-659BECB49CDB}">
      <dgm:prSet/>
      <dgm:spPr/>
      <dgm:t>
        <a:bodyPr/>
        <a:lstStyle/>
        <a:p>
          <a:endParaRPr lang="en-US"/>
        </a:p>
      </dgm:t>
    </dgm:pt>
    <dgm:pt modelId="{CAE3461A-5A21-4617-8281-171D06FB0BDC}">
      <dgm:prSet custT="1"/>
      <dgm:spPr/>
      <dgm:t>
        <a:bodyPr/>
        <a:lstStyle/>
        <a:p>
          <a:r>
            <a:rPr lang="vi-VN" sz="1800" i="0" dirty="0"/>
            <a:t>Về giao thông đ</a:t>
          </a:r>
          <a:r>
            <a:rPr lang="en-US" sz="1800" i="0" dirty="0"/>
            <a:t>ư</a:t>
          </a:r>
          <a:r>
            <a:rPr lang="vi-VN" sz="1800" i="0" dirty="0"/>
            <a:t>ờng sắt</a:t>
          </a:r>
          <a:r>
            <a:rPr lang="en-US" sz="1800" i="0" dirty="0"/>
            <a:t>; </a:t>
          </a:r>
          <a:r>
            <a:rPr lang="vi-VN" sz="1800" i="0" dirty="0"/>
            <a:t>đường thủy nội địa</a:t>
          </a:r>
          <a:endParaRPr lang="en-US" sz="1800" i="0" dirty="0"/>
        </a:p>
      </dgm:t>
    </dgm:pt>
    <dgm:pt modelId="{12BD4DEE-31D1-4AE6-91E3-32C00010AACF}" type="parTrans" cxnId="{6CDB8B41-C73F-447E-B4F3-0912C32F536C}">
      <dgm:prSet/>
      <dgm:spPr/>
      <dgm:t>
        <a:bodyPr/>
        <a:lstStyle/>
        <a:p>
          <a:endParaRPr lang="en-US"/>
        </a:p>
      </dgm:t>
    </dgm:pt>
    <dgm:pt modelId="{0CDCC738-0CA9-48ED-B0E7-746E965DA2F2}" type="sibTrans" cxnId="{6CDB8B41-C73F-447E-B4F3-0912C32F536C}">
      <dgm:prSet/>
      <dgm:spPr/>
      <dgm:t>
        <a:bodyPr/>
        <a:lstStyle/>
        <a:p>
          <a:endParaRPr lang="en-US"/>
        </a:p>
      </dgm:t>
    </dgm:pt>
    <dgm:pt modelId="{7A63CDD4-C8AF-4623-B86D-A938C8A8D43D}">
      <dgm:prSet custT="1"/>
      <dgm:spPr/>
      <dgm:t>
        <a:bodyPr/>
        <a:lstStyle/>
        <a:p>
          <a:r>
            <a:rPr lang="vi-VN" sz="1800" i="0" dirty="0"/>
            <a:t>Về giao thông </a:t>
          </a:r>
          <a:r>
            <a:rPr lang="en-US" sz="1800" i="0" dirty="0"/>
            <a:t>H</a:t>
          </a:r>
          <a:r>
            <a:rPr lang="vi-VN" sz="1800" i="0" dirty="0"/>
            <a:t>àng không</a:t>
          </a:r>
          <a:r>
            <a:rPr lang="en-US" sz="1800" i="0" dirty="0"/>
            <a:t>; </a:t>
          </a:r>
          <a:r>
            <a:rPr lang="vi-VN" sz="1800" i="0" dirty="0"/>
            <a:t> </a:t>
          </a:r>
          <a:endParaRPr lang="en-US" sz="1800" i="0" dirty="0"/>
        </a:p>
      </dgm:t>
    </dgm:pt>
    <dgm:pt modelId="{1CB8AE1B-7654-4ED4-B955-9C4D1F646F74}" type="parTrans" cxnId="{7C1E7C85-D7B3-400F-938F-3A9B2A4390B2}">
      <dgm:prSet/>
      <dgm:spPr/>
      <dgm:t>
        <a:bodyPr/>
        <a:lstStyle/>
        <a:p>
          <a:endParaRPr lang="en-US"/>
        </a:p>
      </dgm:t>
    </dgm:pt>
    <dgm:pt modelId="{883C80FE-291A-4343-8C4C-0FC15A1AA624}" type="sibTrans" cxnId="{7C1E7C85-D7B3-400F-938F-3A9B2A4390B2}">
      <dgm:prSet/>
      <dgm:spPr/>
      <dgm:t>
        <a:bodyPr/>
        <a:lstStyle/>
        <a:p>
          <a:endParaRPr lang="en-US"/>
        </a:p>
      </dgm:t>
    </dgm:pt>
    <dgm:pt modelId="{2193D108-CFB2-470A-932D-98373F630BAA}">
      <dgm:prSet custT="1"/>
      <dgm:spPr/>
      <dgm:t>
        <a:bodyPr/>
        <a:lstStyle/>
        <a:p>
          <a:r>
            <a:rPr lang="en-US" sz="1800" dirty="0" err="1"/>
            <a:t>Đô</a:t>
          </a:r>
          <a:r>
            <a:rPr lang="en-US" sz="1800" dirty="0"/>
            <a:t> </a:t>
          </a:r>
          <a:r>
            <a:rPr lang="en-US" sz="1800" dirty="0" err="1"/>
            <a:t>th</a:t>
          </a:r>
          <a:r>
            <a:rPr lang="vi-VN" sz="1800" dirty="0"/>
            <a:t>ị Gia Nghĩa</a:t>
          </a:r>
          <a:endParaRPr lang="en-US" sz="1800" dirty="0"/>
        </a:p>
      </dgm:t>
    </dgm:pt>
    <dgm:pt modelId="{9D8E867A-838B-4BFB-A255-00B00ADD937A}" type="parTrans" cxnId="{35CEDDA3-5099-4EE3-81DA-227EF224A4D8}">
      <dgm:prSet/>
      <dgm:spPr/>
      <dgm:t>
        <a:bodyPr/>
        <a:lstStyle/>
        <a:p>
          <a:endParaRPr lang="en-US"/>
        </a:p>
      </dgm:t>
    </dgm:pt>
    <dgm:pt modelId="{C9DEB0FA-0F2B-4E8B-9F45-1DC0D34B9982}" type="sibTrans" cxnId="{35CEDDA3-5099-4EE3-81DA-227EF224A4D8}">
      <dgm:prSet/>
      <dgm:spPr/>
      <dgm:t>
        <a:bodyPr/>
        <a:lstStyle/>
        <a:p>
          <a:endParaRPr lang="en-US"/>
        </a:p>
      </dgm:t>
    </dgm:pt>
    <dgm:pt modelId="{C3A54241-A92A-43B5-BE18-55AA4FCC497E}">
      <dgm:prSet custT="1"/>
      <dgm:spPr/>
      <dgm:t>
        <a:bodyPr/>
        <a:lstStyle/>
        <a:p>
          <a:r>
            <a:rPr lang="en-US" sz="1800" dirty="0" err="1"/>
            <a:t>Các</a:t>
          </a:r>
          <a:r>
            <a:rPr lang="en-US" sz="1800" dirty="0"/>
            <a:t> </a:t>
          </a:r>
          <a:r>
            <a:rPr lang="en-US" sz="1800" dirty="0" err="1"/>
            <a:t>th</a:t>
          </a:r>
          <a:r>
            <a:rPr lang="vi-VN" sz="1800" dirty="0"/>
            <a:t>ị trấn Huyện</a:t>
          </a:r>
          <a:r>
            <a:rPr lang="en-US" sz="1800" dirty="0"/>
            <a:t> </a:t>
          </a:r>
          <a:r>
            <a:rPr lang="en-US" sz="1800" dirty="0" err="1"/>
            <a:t>lỵ</a:t>
          </a:r>
          <a:r>
            <a:rPr lang="en-US" sz="1800" dirty="0"/>
            <a:t> </a:t>
          </a:r>
          <a:r>
            <a:rPr lang="en-US" sz="1800" dirty="0" err="1"/>
            <a:t>là</a:t>
          </a:r>
          <a:r>
            <a:rPr lang="en-US" sz="1800" dirty="0"/>
            <a:t> </a:t>
          </a:r>
          <a:r>
            <a:rPr lang="en-US" sz="1800" dirty="0" err="1"/>
            <a:t>nh</a:t>
          </a:r>
          <a:r>
            <a:rPr lang="vi-VN" sz="1800" dirty="0"/>
            <a:t>ững điểm động lực lớn cho ph</a:t>
          </a:r>
          <a:r>
            <a:rPr lang="en-US" sz="1800" dirty="0" err="1"/>
            <a:t>át</a:t>
          </a:r>
          <a:r>
            <a:rPr lang="en-US" sz="1800" dirty="0"/>
            <a:t> tri</a:t>
          </a:r>
          <a:r>
            <a:rPr lang="vi-VN" sz="1800" dirty="0"/>
            <a:t>ển kinh tế tr</a:t>
          </a:r>
          <a:r>
            <a:rPr lang="en-US" sz="1800" dirty="0" err="1"/>
            <a:t>ên</a:t>
          </a:r>
          <a:r>
            <a:rPr lang="en-US" sz="1800" dirty="0"/>
            <a:t> </a:t>
          </a:r>
          <a:r>
            <a:rPr lang="en-US" sz="1800" dirty="0" err="1"/>
            <a:t>tuy</a:t>
          </a:r>
          <a:r>
            <a:rPr lang="vi-VN" sz="1800" dirty="0"/>
            <a:t>ến h</a:t>
          </a:r>
          <a:r>
            <a:rPr lang="en-US" sz="1800" dirty="0" err="1"/>
            <a:t>ành</a:t>
          </a:r>
          <a:r>
            <a:rPr lang="en-US" sz="1800" dirty="0"/>
            <a:t> lang </a:t>
          </a:r>
          <a:r>
            <a:rPr lang="en-US" sz="1800" dirty="0" err="1"/>
            <a:t>và</a:t>
          </a:r>
          <a:r>
            <a:rPr lang="en-US" sz="1800" dirty="0"/>
            <a:t> </a:t>
          </a:r>
          <a:r>
            <a:rPr lang="en-US" sz="1800" dirty="0" err="1"/>
            <a:t>toàn</a:t>
          </a:r>
          <a:r>
            <a:rPr lang="en-US" sz="1800" dirty="0"/>
            <a:t> T</a:t>
          </a:r>
          <a:r>
            <a:rPr lang="vi-VN" sz="1800" dirty="0"/>
            <a:t>ỉnh Đắk N</a:t>
          </a:r>
          <a:r>
            <a:rPr lang="en-US" sz="1800" dirty="0" err="1"/>
            <a:t>ông</a:t>
          </a:r>
          <a:r>
            <a:rPr lang="en-US" sz="1800" dirty="0"/>
            <a:t> </a:t>
          </a:r>
        </a:p>
      </dgm:t>
    </dgm:pt>
    <dgm:pt modelId="{57B23201-425F-4BBE-9B63-4898888D4BCF}" type="parTrans" cxnId="{F3A50925-7230-4F48-969E-7780B94A1E13}">
      <dgm:prSet/>
      <dgm:spPr/>
      <dgm:t>
        <a:bodyPr/>
        <a:lstStyle/>
        <a:p>
          <a:endParaRPr lang="en-US"/>
        </a:p>
      </dgm:t>
    </dgm:pt>
    <dgm:pt modelId="{9253B010-0BB2-4DF4-8356-CCA756FB326B}" type="sibTrans" cxnId="{F3A50925-7230-4F48-969E-7780B94A1E13}">
      <dgm:prSet/>
      <dgm:spPr/>
      <dgm:t>
        <a:bodyPr/>
        <a:lstStyle/>
        <a:p>
          <a:endParaRPr lang="en-US"/>
        </a:p>
      </dgm:t>
    </dgm:pt>
    <dgm:pt modelId="{B57950D1-B679-444D-B71C-7CDBBB0CB32D}">
      <dgm:prSet custT="1"/>
      <dgm:spPr/>
      <dgm:t>
        <a:bodyPr/>
        <a:lstStyle/>
        <a:p>
          <a:r>
            <a:rPr lang="en-US" sz="2000" dirty="0" err="1"/>
            <a:t>Cơ</a:t>
          </a:r>
          <a:r>
            <a:rPr lang="en-US" sz="2000" dirty="0"/>
            <a:t> </a:t>
          </a:r>
          <a:r>
            <a:rPr lang="en-US" sz="2000" dirty="0" err="1"/>
            <a:t>cấu</a:t>
          </a:r>
          <a:r>
            <a:rPr lang="en-US" sz="2000" dirty="0"/>
            <a:t> </a:t>
          </a:r>
          <a:r>
            <a:rPr lang="en-US" sz="2000" dirty="0" err="1"/>
            <a:t>kinh</a:t>
          </a:r>
          <a:r>
            <a:rPr lang="en-US" sz="2000" dirty="0"/>
            <a:t> </a:t>
          </a:r>
          <a:r>
            <a:rPr lang="en-US" sz="2000" dirty="0" err="1"/>
            <a:t>tế</a:t>
          </a:r>
          <a:endParaRPr lang="en-US" sz="2000" dirty="0"/>
        </a:p>
      </dgm:t>
    </dgm:pt>
    <dgm:pt modelId="{BE5891E0-E28F-47A1-A72B-39BEEDDC27C8}" type="parTrans" cxnId="{2FED0D51-4F02-4D7B-A14F-10C09C1641D9}">
      <dgm:prSet/>
      <dgm:spPr/>
      <dgm:t>
        <a:bodyPr/>
        <a:lstStyle/>
        <a:p>
          <a:endParaRPr lang="en-US"/>
        </a:p>
      </dgm:t>
    </dgm:pt>
    <dgm:pt modelId="{47802C8A-5D65-4722-AA9C-34CCC31678C8}" type="sibTrans" cxnId="{2FED0D51-4F02-4D7B-A14F-10C09C1641D9}">
      <dgm:prSet/>
      <dgm:spPr/>
      <dgm:t>
        <a:bodyPr/>
        <a:lstStyle/>
        <a:p>
          <a:endParaRPr lang="en-US"/>
        </a:p>
      </dgm:t>
    </dgm:pt>
    <dgm:pt modelId="{0DA2167C-AC2A-4463-B318-474C5942C971}">
      <dgm:prSet custT="1"/>
      <dgm:spPr/>
      <dgm:t>
        <a:bodyPr/>
        <a:lstStyle/>
        <a:p>
          <a:r>
            <a:rPr lang="en-US" sz="2000" dirty="0" err="1"/>
            <a:t>Hệ</a:t>
          </a:r>
          <a:r>
            <a:rPr lang="en-US" sz="2000" dirty="0"/>
            <a:t> </a:t>
          </a:r>
          <a:r>
            <a:rPr lang="en-US" sz="2000" dirty="0" err="1"/>
            <a:t>thống</a:t>
          </a:r>
          <a:r>
            <a:rPr lang="en-US" sz="2000" dirty="0"/>
            <a:t> </a:t>
          </a:r>
          <a:r>
            <a:rPr lang="en-US" sz="2000" dirty="0" err="1"/>
            <a:t>đô</a:t>
          </a:r>
          <a:r>
            <a:rPr lang="en-US" sz="2000" dirty="0"/>
            <a:t> </a:t>
          </a:r>
          <a:r>
            <a:rPr lang="en-US" sz="2000" dirty="0" err="1"/>
            <a:t>thị</a:t>
          </a:r>
          <a:r>
            <a:rPr lang="en-US" sz="2000" dirty="0"/>
            <a:t> </a:t>
          </a:r>
          <a:r>
            <a:rPr lang="en-US" sz="2000" dirty="0" err="1"/>
            <a:t>và</a:t>
          </a:r>
          <a:r>
            <a:rPr lang="en-US" sz="2000" dirty="0"/>
            <a:t> </a:t>
          </a:r>
          <a:r>
            <a:rPr lang="en-US" sz="2000" dirty="0" err="1"/>
            <a:t>tốc</a:t>
          </a:r>
          <a:r>
            <a:rPr lang="en-US" sz="2000" dirty="0"/>
            <a:t> </a:t>
          </a:r>
          <a:r>
            <a:rPr lang="en-US" sz="2000" dirty="0" err="1"/>
            <a:t>độ</a:t>
          </a:r>
          <a:r>
            <a:rPr lang="en-US" sz="2000" dirty="0"/>
            <a:t> </a:t>
          </a:r>
          <a:r>
            <a:rPr lang="en-US" sz="2000" dirty="0" err="1"/>
            <a:t>phát</a:t>
          </a:r>
          <a:r>
            <a:rPr lang="en-US" sz="2000" dirty="0"/>
            <a:t> </a:t>
          </a:r>
          <a:r>
            <a:rPr lang="en-US" sz="2000" dirty="0" err="1"/>
            <a:t>triển</a:t>
          </a:r>
          <a:endParaRPr lang="en-US" sz="2000" dirty="0"/>
        </a:p>
      </dgm:t>
    </dgm:pt>
    <dgm:pt modelId="{05B46B48-526E-44BB-9BA0-E8C77D6F087A}" type="parTrans" cxnId="{FA261A4F-54AD-40F9-B463-1E71ABDCA08C}">
      <dgm:prSet/>
      <dgm:spPr/>
      <dgm:t>
        <a:bodyPr/>
        <a:lstStyle/>
        <a:p>
          <a:endParaRPr lang="en-US"/>
        </a:p>
      </dgm:t>
    </dgm:pt>
    <dgm:pt modelId="{F7C305E5-8435-4A48-AEED-B61617B88AF0}" type="sibTrans" cxnId="{FA261A4F-54AD-40F9-B463-1E71ABDCA08C}">
      <dgm:prSet/>
      <dgm:spPr/>
      <dgm:t>
        <a:bodyPr/>
        <a:lstStyle/>
        <a:p>
          <a:endParaRPr lang="en-US"/>
        </a:p>
      </dgm:t>
    </dgm:pt>
    <dgm:pt modelId="{DCE8E322-A1BC-41CC-94E8-5C3E5FDE1D54}">
      <dgm:prSet custT="1"/>
      <dgm:spPr/>
      <dgm:t>
        <a:bodyPr/>
        <a:lstStyle/>
        <a:p>
          <a:r>
            <a:rPr lang="vi-VN" sz="2000" dirty="0"/>
            <a:t>Hệ thống hạ tầng giao thông vận tải</a:t>
          </a:r>
          <a:r>
            <a:rPr lang="en-US" sz="2000" dirty="0"/>
            <a:t>  </a:t>
          </a:r>
        </a:p>
      </dgm:t>
    </dgm:pt>
    <dgm:pt modelId="{50F8B271-F2E6-456B-9389-DEC7CE675640}" type="parTrans" cxnId="{105ACA1C-A6EE-4A5D-8016-BAFD40015F04}">
      <dgm:prSet/>
      <dgm:spPr/>
      <dgm:t>
        <a:bodyPr/>
        <a:lstStyle/>
        <a:p>
          <a:endParaRPr lang="en-US"/>
        </a:p>
      </dgm:t>
    </dgm:pt>
    <dgm:pt modelId="{527D0746-BFD6-49BC-8BC3-7020F66398B5}" type="sibTrans" cxnId="{105ACA1C-A6EE-4A5D-8016-BAFD40015F04}">
      <dgm:prSet/>
      <dgm:spPr/>
      <dgm:t>
        <a:bodyPr/>
        <a:lstStyle/>
        <a:p>
          <a:endParaRPr lang="en-US"/>
        </a:p>
      </dgm:t>
    </dgm:pt>
    <dgm:pt modelId="{12624F30-EC49-4E72-BDC4-CF19ABB308E5}" type="pres">
      <dgm:prSet presAssocID="{A8C94F9C-2C43-473A-A95F-FB2F18A600BA}" presName="linearFlow" presStyleCnt="0">
        <dgm:presLayoutVars>
          <dgm:dir/>
          <dgm:animLvl val="lvl"/>
          <dgm:resizeHandles val="exact"/>
        </dgm:presLayoutVars>
      </dgm:prSet>
      <dgm:spPr/>
    </dgm:pt>
    <dgm:pt modelId="{207255C3-A81B-4ADE-9253-88753E5019DC}" type="pres">
      <dgm:prSet presAssocID="{BA39819D-C464-4F12-939D-D9608EB1B7C9}" presName="composite" presStyleCnt="0"/>
      <dgm:spPr/>
    </dgm:pt>
    <dgm:pt modelId="{CC05FC8E-DDB4-472C-8609-D5CBCF5BE819}" type="pres">
      <dgm:prSet presAssocID="{BA39819D-C464-4F12-939D-D9608EB1B7C9}" presName="parentText" presStyleLbl="alignNode1" presStyleIdx="0" presStyleCnt="4">
        <dgm:presLayoutVars>
          <dgm:chMax val="1"/>
          <dgm:bulletEnabled val="1"/>
        </dgm:presLayoutVars>
      </dgm:prSet>
      <dgm:spPr/>
    </dgm:pt>
    <dgm:pt modelId="{6AB6DE7C-342D-4A57-9AAB-78D80153E518}" type="pres">
      <dgm:prSet presAssocID="{BA39819D-C464-4F12-939D-D9608EB1B7C9}" presName="descendantText" presStyleLbl="alignAcc1" presStyleIdx="0" presStyleCnt="4" custLinFactNeighborX="0">
        <dgm:presLayoutVars>
          <dgm:bulletEnabled val="1"/>
        </dgm:presLayoutVars>
      </dgm:prSet>
      <dgm:spPr/>
    </dgm:pt>
    <dgm:pt modelId="{94784CF6-FDC6-4839-995B-D4C80AC98F17}" type="pres">
      <dgm:prSet presAssocID="{B099A260-9F7A-404B-9206-ABD6D3D43D6A}" presName="sp" presStyleCnt="0"/>
      <dgm:spPr/>
    </dgm:pt>
    <dgm:pt modelId="{E6BB98F2-12DE-471F-AB20-8786CBE10341}" type="pres">
      <dgm:prSet presAssocID="{A2ADE6F1-3058-4E36-A1B4-4B9B96B1B130}" presName="composite" presStyleCnt="0"/>
      <dgm:spPr/>
    </dgm:pt>
    <dgm:pt modelId="{53743FAC-7242-4165-8F52-3A7B411BB72C}" type="pres">
      <dgm:prSet presAssocID="{A2ADE6F1-3058-4E36-A1B4-4B9B96B1B130}" presName="parentText" presStyleLbl="alignNode1" presStyleIdx="1" presStyleCnt="4">
        <dgm:presLayoutVars>
          <dgm:chMax val="1"/>
          <dgm:bulletEnabled val="1"/>
        </dgm:presLayoutVars>
      </dgm:prSet>
      <dgm:spPr/>
    </dgm:pt>
    <dgm:pt modelId="{2A2067A6-83CE-4A2A-BD43-DAF81A055576}" type="pres">
      <dgm:prSet presAssocID="{A2ADE6F1-3058-4E36-A1B4-4B9B96B1B130}" presName="descendantText" presStyleLbl="alignAcc1" presStyleIdx="1" presStyleCnt="4" custLinFactNeighborX="-165" custLinFactNeighborY="-5006">
        <dgm:presLayoutVars>
          <dgm:bulletEnabled val="1"/>
        </dgm:presLayoutVars>
      </dgm:prSet>
      <dgm:spPr/>
    </dgm:pt>
    <dgm:pt modelId="{67C945AE-9186-42B9-B1ED-7EC7015DC418}" type="pres">
      <dgm:prSet presAssocID="{7A946B19-499C-4836-B9EE-EA699B821106}" presName="sp" presStyleCnt="0"/>
      <dgm:spPr/>
    </dgm:pt>
    <dgm:pt modelId="{FB9FED3C-75A9-484C-AC41-20C4B9BAF410}" type="pres">
      <dgm:prSet presAssocID="{FA9460C9-B95C-4646-AF34-C2D5A0BB7ACC}" presName="composite" presStyleCnt="0"/>
      <dgm:spPr/>
    </dgm:pt>
    <dgm:pt modelId="{83F0A702-CF82-4A86-AFCC-4E145034D6F1}" type="pres">
      <dgm:prSet presAssocID="{FA9460C9-B95C-4646-AF34-C2D5A0BB7ACC}" presName="parentText" presStyleLbl="alignNode1" presStyleIdx="2" presStyleCnt="4" custLinFactNeighborY="3254">
        <dgm:presLayoutVars>
          <dgm:chMax val="1"/>
          <dgm:bulletEnabled val="1"/>
        </dgm:presLayoutVars>
      </dgm:prSet>
      <dgm:spPr/>
    </dgm:pt>
    <dgm:pt modelId="{773E2D03-A7E8-400D-90E1-F75B88C476C0}" type="pres">
      <dgm:prSet presAssocID="{FA9460C9-B95C-4646-AF34-C2D5A0BB7ACC}" presName="descendantText" presStyleLbl="alignAcc1" presStyleIdx="2" presStyleCnt="4">
        <dgm:presLayoutVars>
          <dgm:bulletEnabled val="1"/>
        </dgm:presLayoutVars>
      </dgm:prSet>
      <dgm:spPr/>
    </dgm:pt>
    <dgm:pt modelId="{7D99F9A6-FE40-4A00-8630-54628FCFF937}" type="pres">
      <dgm:prSet presAssocID="{0C44ABC3-D9B9-4126-8246-B31E8E8A433A}" presName="sp" presStyleCnt="0"/>
      <dgm:spPr/>
    </dgm:pt>
    <dgm:pt modelId="{817BC8F9-68F4-4C07-A04E-317C1E3BA846}" type="pres">
      <dgm:prSet presAssocID="{FA2F5B5C-FCDE-4606-AB46-22F63F13A898}" presName="composite" presStyleCnt="0"/>
      <dgm:spPr/>
    </dgm:pt>
    <dgm:pt modelId="{74774981-42EE-487C-9F9A-389A5DA445D4}" type="pres">
      <dgm:prSet presAssocID="{FA2F5B5C-FCDE-4606-AB46-22F63F13A898}" presName="parentText" presStyleLbl="alignNode1" presStyleIdx="3" presStyleCnt="4">
        <dgm:presLayoutVars>
          <dgm:chMax val="1"/>
          <dgm:bulletEnabled val="1"/>
        </dgm:presLayoutVars>
      </dgm:prSet>
      <dgm:spPr/>
    </dgm:pt>
    <dgm:pt modelId="{D634694E-5838-4814-8464-A02926CB25C3}" type="pres">
      <dgm:prSet presAssocID="{FA2F5B5C-FCDE-4606-AB46-22F63F13A898}" presName="descendantText" presStyleLbl="alignAcc1" presStyleIdx="3" presStyleCnt="4">
        <dgm:presLayoutVars>
          <dgm:bulletEnabled val="1"/>
        </dgm:presLayoutVars>
      </dgm:prSet>
      <dgm:spPr/>
    </dgm:pt>
  </dgm:ptLst>
  <dgm:cxnLst>
    <dgm:cxn modelId="{BCF3780A-22B6-4B3B-83AD-1DC2DE3FC170}" type="presOf" srcId="{FA9460C9-B95C-4646-AF34-C2D5A0BB7ACC}" destId="{83F0A702-CF82-4A86-AFCC-4E145034D6F1}" srcOrd="0" destOrd="0" presId="urn:microsoft.com/office/officeart/2005/8/layout/chevron2"/>
    <dgm:cxn modelId="{55AAA618-97A8-40C2-8BDD-0F4CF5AA40F5}" type="presOf" srcId="{BA39819D-C464-4F12-939D-D9608EB1B7C9}" destId="{CC05FC8E-DDB4-472C-8609-D5CBCF5BE819}" srcOrd="0" destOrd="0" presId="urn:microsoft.com/office/officeart/2005/8/layout/chevron2"/>
    <dgm:cxn modelId="{105ACA1C-A6EE-4A5D-8016-BAFD40015F04}" srcId="{FA2F5B5C-FCDE-4606-AB46-22F63F13A898}" destId="{DCE8E322-A1BC-41CC-94E8-5C3E5FDE1D54}" srcOrd="2" destOrd="0" parTransId="{50F8B271-F2E6-456B-9389-DEC7CE675640}" sibTransId="{527D0746-BFD6-49BC-8BC3-7020F66398B5}"/>
    <dgm:cxn modelId="{0ED9F021-F2AD-4D16-8FBD-3406F94BAAAE}" type="presOf" srcId="{CAE3461A-5A21-4617-8281-171D06FB0BDC}" destId="{773E2D03-A7E8-400D-90E1-F75B88C476C0}" srcOrd="0" destOrd="1" presId="urn:microsoft.com/office/officeart/2005/8/layout/chevron2"/>
    <dgm:cxn modelId="{F3A50925-7230-4F48-969E-7780B94A1E13}" srcId="{A2ADE6F1-3058-4E36-A1B4-4B9B96B1B130}" destId="{C3A54241-A92A-43B5-BE18-55AA4FCC497E}" srcOrd="1" destOrd="0" parTransId="{57B23201-425F-4BBE-9B63-4898888D4BCF}" sibTransId="{9253B010-0BB2-4DF4-8356-CCA756FB326B}"/>
    <dgm:cxn modelId="{BFAF0031-4FEF-47D2-BDCB-D8EF5E952282}" type="presOf" srcId="{2193D108-CFB2-470A-932D-98373F630BAA}" destId="{2A2067A6-83CE-4A2A-BD43-DAF81A055576}" srcOrd="0" destOrd="0" presId="urn:microsoft.com/office/officeart/2005/8/layout/chevron2"/>
    <dgm:cxn modelId="{3190033C-109D-4102-ABE2-D2FC6F62CBE8}" type="presOf" srcId="{7B7BDA89-4F44-4766-9D45-CA608B77FA88}" destId="{6AB6DE7C-342D-4A57-9AAB-78D80153E518}" srcOrd="0" destOrd="0" presId="urn:microsoft.com/office/officeart/2005/8/layout/chevron2"/>
    <dgm:cxn modelId="{C4663C3C-D9A9-4E96-9F9F-0330BBD18E0F}" type="presOf" srcId="{BCDC519E-F0DF-4E0B-90C5-C5077A52091F}" destId="{6AB6DE7C-342D-4A57-9AAB-78D80153E518}" srcOrd="0" destOrd="1" presId="urn:microsoft.com/office/officeart/2005/8/layout/chevron2"/>
    <dgm:cxn modelId="{6CDB8B41-C73F-447E-B4F3-0912C32F536C}" srcId="{FA9460C9-B95C-4646-AF34-C2D5A0BB7ACC}" destId="{CAE3461A-5A21-4617-8281-171D06FB0BDC}" srcOrd="1" destOrd="0" parTransId="{12BD4DEE-31D1-4AE6-91E3-32C00010AACF}" sibTransId="{0CDCC738-0CA9-48ED-B0E7-746E965DA2F2}"/>
    <dgm:cxn modelId="{FD174264-BF0C-4FB1-ADB5-AEC0D6925884}" srcId="{BA39819D-C464-4F12-939D-D9608EB1B7C9}" destId="{BCDC519E-F0DF-4E0B-90C5-C5077A52091F}" srcOrd="1" destOrd="0" parTransId="{214F8F22-5609-413F-BD40-8D1D320C1AC3}" sibTransId="{B62E699F-12F5-48B2-A4D2-ED4E10289C8E}"/>
    <dgm:cxn modelId="{9CD1EB4B-FC43-4547-BA72-82C6E2FD66FE}" srcId="{BA39819D-C464-4F12-939D-D9608EB1B7C9}" destId="{7B7BDA89-4F44-4766-9D45-CA608B77FA88}" srcOrd="0" destOrd="0" parTransId="{82253B2A-B856-4A66-BF67-80FBCB550587}" sibTransId="{7FAFFF11-88D6-4C49-8C20-40FD82558BFC}"/>
    <dgm:cxn modelId="{FA261A4F-54AD-40F9-B463-1E71ABDCA08C}" srcId="{FA2F5B5C-FCDE-4606-AB46-22F63F13A898}" destId="{0DA2167C-AC2A-4463-B318-474C5942C971}" srcOrd="1" destOrd="0" parTransId="{05B46B48-526E-44BB-9BA0-E8C77D6F087A}" sibTransId="{F7C305E5-8435-4A48-AEED-B61617B88AF0}"/>
    <dgm:cxn modelId="{2FED0D51-4F02-4D7B-A14F-10C09C1641D9}" srcId="{FA2F5B5C-FCDE-4606-AB46-22F63F13A898}" destId="{B57950D1-B679-444D-B71C-7CDBBB0CB32D}" srcOrd="0" destOrd="0" parTransId="{BE5891E0-E28F-47A1-A72B-39BEEDDC27C8}" sibTransId="{47802C8A-5D65-4722-AA9C-34CCC31678C8}"/>
    <dgm:cxn modelId="{87DEB376-B06A-4C70-B1CE-35A205A792A9}" type="presOf" srcId="{C3A54241-A92A-43B5-BE18-55AA4FCC497E}" destId="{2A2067A6-83CE-4A2A-BD43-DAF81A055576}" srcOrd="0" destOrd="1" presId="urn:microsoft.com/office/officeart/2005/8/layout/chevron2"/>
    <dgm:cxn modelId="{1BDD167E-6A43-4B00-BB16-06CC53C9F22D}" type="presOf" srcId="{A2ADE6F1-3058-4E36-A1B4-4B9B96B1B130}" destId="{53743FAC-7242-4165-8F52-3A7B411BB72C}" srcOrd="0" destOrd="0" presId="urn:microsoft.com/office/officeart/2005/8/layout/chevron2"/>
    <dgm:cxn modelId="{7C1E7C85-D7B3-400F-938F-3A9B2A4390B2}" srcId="{FA9460C9-B95C-4646-AF34-C2D5A0BB7ACC}" destId="{7A63CDD4-C8AF-4623-B86D-A938C8A8D43D}" srcOrd="2" destOrd="0" parTransId="{1CB8AE1B-7654-4ED4-B955-9C4D1F646F74}" sibTransId="{883C80FE-291A-4343-8C4C-0FC15A1AA624}"/>
    <dgm:cxn modelId="{02B3B988-254C-454E-B854-5771A63609D6}" type="presOf" srcId="{A8C94F9C-2C43-473A-A95F-FB2F18A600BA}" destId="{12624F30-EC49-4E72-BDC4-CF19ABB308E5}" srcOrd="0" destOrd="0" presId="urn:microsoft.com/office/officeart/2005/8/layout/chevron2"/>
    <dgm:cxn modelId="{AD30AB8A-4FE8-4227-BA3C-05EB92DCD48E}" srcId="{A8C94F9C-2C43-473A-A95F-FB2F18A600BA}" destId="{A2ADE6F1-3058-4E36-A1B4-4B9B96B1B130}" srcOrd="1" destOrd="0" parTransId="{702BE278-D488-4DB1-8531-6DF80FE66D36}" sibTransId="{7A946B19-499C-4836-B9EE-EA699B821106}"/>
    <dgm:cxn modelId="{AEAC1A8B-B7E8-438C-A5EF-FDFBF70AC565}" srcId="{A8C94F9C-2C43-473A-A95F-FB2F18A600BA}" destId="{FA2F5B5C-FCDE-4606-AB46-22F63F13A898}" srcOrd="3" destOrd="0" parTransId="{411C9C0E-C4EE-4051-A3A9-6FBAF8DC5AFD}" sibTransId="{9E8950AE-8E03-4921-BE85-9EC3B66D6C86}"/>
    <dgm:cxn modelId="{DF19B18F-8D2B-46E3-A226-5403D23FE593}" srcId="{A8C94F9C-2C43-473A-A95F-FB2F18A600BA}" destId="{BA39819D-C464-4F12-939D-D9608EB1B7C9}" srcOrd="0" destOrd="0" parTransId="{836D2A6D-5210-46AD-9D25-78FD7A9AD5B8}" sibTransId="{B099A260-9F7A-404B-9206-ABD6D3D43D6A}"/>
    <dgm:cxn modelId="{F54A6890-9316-4FFB-A271-85E524CA90EA}" type="presOf" srcId="{41E887B9-8215-42E6-800C-6C5B79BF6F93}" destId="{773E2D03-A7E8-400D-90E1-F75B88C476C0}" srcOrd="0" destOrd="0" presId="urn:microsoft.com/office/officeart/2005/8/layout/chevron2"/>
    <dgm:cxn modelId="{7BBD8597-5D63-48BA-B87C-FB54713CF3CA}" type="presOf" srcId="{0DA2167C-AC2A-4463-B318-474C5942C971}" destId="{D634694E-5838-4814-8464-A02926CB25C3}" srcOrd="0" destOrd="1" presId="urn:microsoft.com/office/officeart/2005/8/layout/chevron2"/>
    <dgm:cxn modelId="{35CEDDA3-5099-4EE3-81DA-227EF224A4D8}" srcId="{A2ADE6F1-3058-4E36-A1B4-4B9B96B1B130}" destId="{2193D108-CFB2-470A-932D-98373F630BAA}" srcOrd="0" destOrd="0" parTransId="{9D8E867A-838B-4BFB-A255-00B00ADD937A}" sibTransId="{C9DEB0FA-0F2B-4E8B-9F45-1DC0D34B9982}"/>
    <dgm:cxn modelId="{E3905EA5-0DAA-4DD7-A8E6-91ECEA197F2B}" type="presOf" srcId="{FA2F5B5C-FCDE-4606-AB46-22F63F13A898}" destId="{74774981-42EE-487C-9F9A-389A5DA445D4}" srcOrd="0" destOrd="0" presId="urn:microsoft.com/office/officeart/2005/8/layout/chevron2"/>
    <dgm:cxn modelId="{0D24B5A5-6DFD-490B-AAF9-569C83B94CAA}" type="presOf" srcId="{B57950D1-B679-444D-B71C-7CDBBB0CB32D}" destId="{D634694E-5838-4814-8464-A02926CB25C3}" srcOrd="0" destOrd="0" presId="urn:microsoft.com/office/officeart/2005/8/layout/chevron2"/>
    <dgm:cxn modelId="{D663BDA7-5B20-4B80-BAD7-3DE5744D1F2C}" type="presOf" srcId="{DCE8E322-A1BC-41CC-94E8-5C3E5FDE1D54}" destId="{D634694E-5838-4814-8464-A02926CB25C3}" srcOrd="0" destOrd="2" presId="urn:microsoft.com/office/officeart/2005/8/layout/chevron2"/>
    <dgm:cxn modelId="{D15974BE-2B2D-4D94-ABE9-CE5E9B3A5B97}" srcId="{A8C94F9C-2C43-473A-A95F-FB2F18A600BA}" destId="{FA9460C9-B95C-4646-AF34-C2D5A0BB7ACC}" srcOrd="2" destOrd="0" parTransId="{83E28590-3C85-4755-AAEA-97D36AD3B20D}" sibTransId="{0C44ABC3-D9B9-4126-8246-B31E8E8A433A}"/>
    <dgm:cxn modelId="{621285DE-405D-43C6-BB65-659BECB49CDB}" srcId="{FA9460C9-B95C-4646-AF34-C2D5A0BB7ACC}" destId="{41E887B9-8215-42E6-800C-6C5B79BF6F93}" srcOrd="0" destOrd="0" parTransId="{7B7283C1-3A8D-418F-A2C6-376CC5146627}" sibTransId="{4774BB5C-F54D-44DF-AF34-911F3E14A383}"/>
    <dgm:cxn modelId="{0DFAC6E6-AD5B-4362-8FA9-6D89422ECF48}" type="presOf" srcId="{7A63CDD4-C8AF-4623-B86D-A938C8A8D43D}" destId="{773E2D03-A7E8-400D-90E1-F75B88C476C0}" srcOrd="0" destOrd="2" presId="urn:microsoft.com/office/officeart/2005/8/layout/chevron2"/>
    <dgm:cxn modelId="{734CD664-B8E2-4DB1-AFCB-B4B83FEEDCA4}" type="presParOf" srcId="{12624F30-EC49-4E72-BDC4-CF19ABB308E5}" destId="{207255C3-A81B-4ADE-9253-88753E5019DC}" srcOrd="0" destOrd="0" presId="urn:microsoft.com/office/officeart/2005/8/layout/chevron2"/>
    <dgm:cxn modelId="{CF6B3FAF-27C4-4DFB-9FFE-B5939B919A3D}" type="presParOf" srcId="{207255C3-A81B-4ADE-9253-88753E5019DC}" destId="{CC05FC8E-DDB4-472C-8609-D5CBCF5BE819}" srcOrd="0" destOrd="0" presId="urn:microsoft.com/office/officeart/2005/8/layout/chevron2"/>
    <dgm:cxn modelId="{C138E8B5-F54F-4A27-B03E-13916EA3FB50}" type="presParOf" srcId="{207255C3-A81B-4ADE-9253-88753E5019DC}" destId="{6AB6DE7C-342D-4A57-9AAB-78D80153E518}" srcOrd="1" destOrd="0" presId="urn:microsoft.com/office/officeart/2005/8/layout/chevron2"/>
    <dgm:cxn modelId="{886C9ED9-4FE0-4858-BD13-40B7ABDE43F5}" type="presParOf" srcId="{12624F30-EC49-4E72-BDC4-CF19ABB308E5}" destId="{94784CF6-FDC6-4839-995B-D4C80AC98F17}" srcOrd="1" destOrd="0" presId="urn:microsoft.com/office/officeart/2005/8/layout/chevron2"/>
    <dgm:cxn modelId="{0B4AEBCC-3F5F-4A99-93BC-D68A72F8FA97}" type="presParOf" srcId="{12624F30-EC49-4E72-BDC4-CF19ABB308E5}" destId="{E6BB98F2-12DE-471F-AB20-8786CBE10341}" srcOrd="2" destOrd="0" presId="urn:microsoft.com/office/officeart/2005/8/layout/chevron2"/>
    <dgm:cxn modelId="{B8BD50EB-37B9-46B2-A727-26C43E8DD637}" type="presParOf" srcId="{E6BB98F2-12DE-471F-AB20-8786CBE10341}" destId="{53743FAC-7242-4165-8F52-3A7B411BB72C}" srcOrd="0" destOrd="0" presId="urn:microsoft.com/office/officeart/2005/8/layout/chevron2"/>
    <dgm:cxn modelId="{7FE80936-8182-4166-816E-BE372FEA872E}" type="presParOf" srcId="{E6BB98F2-12DE-471F-AB20-8786CBE10341}" destId="{2A2067A6-83CE-4A2A-BD43-DAF81A055576}" srcOrd="1" destOrd="0" presId="urn:microsoft.com/office/officeart/2005/8/layout/chevron2"/>
    <dgm:cxn modelId="{CE5ACF8F-8187-4B2E-AD54-674A333A9DB6}" type="presParOf" srcId="{12624F30-EC49-4E72-BDC4-CF19ABB308E5}" destId="{67C945AE-9186-42B9-B1ED-7EC7015DC418}" srcOrd="3" destOrd="0" presId="urn:microsoft.com/office/officeart/2005/8/layout/chevron2"/>
    <dgm:cxn modelId="{121B6825-AF4E-4EA6-B7A4-48B1E7C9C263}" type="presParOf" srcId="{12624F30-EC49-4E72-BDC4-CF19ABB308E5}" destId="{FB9FED3C-75A9-484C-AC41-20C4B9BAF410}" srcOrd="4" destOrd="0" presId="urn:microsoft.com/office/officeart/2005/8/layout/chevron2"/>
    <dgm:cxn modelId="{C26E894A-229B-4160-9618-7F1CA082AD2C}" type="presParOf" srcId="{FB9FED3C-75A9-484C-AC41-20C4B9BAF410}" destId="{83F0A702-CF82-4A86-AFCC-4E145034D6F1}" srcOrd="0" destOrd="0" presId="urn:microsoft.com/office/officeart/2005/8/layout/chevron2"/>
    <dgm:cxn modelId="{499E14F0-4C72-4A68-87AB-7A0DCB16E6AD}" type="presParOf" srcId="{FB9FED3C-75A9-484C-AC41-20C4B9BAF410}" destId="{773E2D03-A7E8-400D-90E1-F75B88C476C0}" srcOrd="1" destOrd="0" presId="urn:microsoft.com/office/officeart/2005/8/layout/chevron2"/>
    <dgm:cxn modelId="{CEAD870A-666D-4A31-9EB7-B95D99341688}" type="presParOf" srcId="{12624F30-EC49-4E72-BDC4-CF19ABB308E5}" destId="{7D99F9A6-FE40-4A00-8630-54628FCFF937}" srcOrd="5" destOrd="0" presId="urn:microsoft.com/office/officeart/2005/8/layout/chevron2"/>
    <dgm:cxn modelId="{6338D184-CEF1-4D30-A3EC-0D132D93915D}" type="presParOf" srcId="{12624F30-EC49-4E72-BDC4-CF19ABB308E5}" destId="{817BC8F9-68F4-4C07-A04E-317C1E3BA846}" srcOrd="6" destOrd="0" presId="urn:microsoft.com/office/officeart/2005/8/layout/chevron2"/>
    <dgm:cxn modelId="{C9F5CA6B-98D5-442A-812C-919EA2E85013}" type="presParOf" srcId="{817BC8F9-68F4-4C07-A04E-317C1E3BA846}" destId="{74774981-42EE-487C-9F9A-389A5DA445D4}" srcOrd="0" destOrd="0" presId="urn:microsoft.com/office/officeart/2005/8/layout/chevron2"/>
    <dgm:cxn modelId="{805F4EE1-6A3E-4EBC-A031-B56FFD35CD3F}" type="presParOf" srcId="{817BC8F9-68F4-4C07-A04E-317C1E3BA846}" destId="{D634694E-5838-4814-8464-A02926CB25C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573143-7DEF-4A07-83F8-C1DE9DC83C62}" type="doc">
      <dgm:prSet loTypeId="urn:microsoft.com/office/officeart/2005/8/layout/matrix3" loCatId="matrix" qsTypeId="urn:microsoft.com/office/officeart/2005/8/quickstyle/simple1" qsCatId="simple" csTypeId="urn:microsoft.com/office/officeart/2005/8/colors/accent1_2" csCatId="accent1"/>
      <dgm:spPr/>
      <dgm:t>
        <a:bodyPr/>
        <a:lstStyle/>
        <a:p>
          <a:endParaRPr lang="en-US"/>
        </a:p>
      </dgm:t>
    </dgm:pt>
    <dgm:pt modelId="{41865223-CEAB-44FE-B4FD-0AB0D181D112}">
      <dgm:prSet/>
      <dgm:spPr/>
      <dgm:t>
        <a:bodyPr/>
        <a:lstStyle/>
        <a:p>
          <a:r>
            <a:rPr lang="vi-VN" b="1" i="1"/>
            <a:t>Xét trong </a:t>
          </a:r>
          <a:r>
            <a:rPr lang="en-US" b="1" i="1"/>
            <a:t>M</a:t>
          </a:r>
          <a:r>
            <a:rPr lang="vi-VN" b="1" i="1"/>
            <a:t>ối quan hệ li</a:t>
          </a:r>
          <a:r>
            <a:rPr lang="en-US" b="1" i="1"/>
            <a:t>ên vùng</a:t>
          </a:r>
          <a:r>
            <a:rPr lang="vi-VN" b="1" i="1"/>
            <a:t> Tây Nguyên:</a:t>
          </a:r>
          <a:endParaRPr lang="en-US"/>
        </a:p>
      </dgm:t>
    </dgm:pt>
    <dgm:pt modelId="{8C74A51D-55CF-4C15-A672-755542EE2F72}" type="parTrans" cxnId="{30B3C4F8-1CAF-441A-A0F2-94FFBB361FAB}">
      <dgm:prSet/>
      <dgm:spPr/>
      <dgm:t>
        <a:bodyPr/>
        <a:lstStyle/>
        <a:p>
          <a:endParaRPr lang="en-US"/>
        </a:p>
      </dgm:t>
    </dgm:pt>
    <dgm:pt modelId="{729F0A14-013E-4C11-97E8-EEA0C9A70BFD}" type="sibTrans" cxnId="{30B3C4F8-1CAF-441A-A0F2-94FFBB361FAB}">
      <dgm:prSet/>
      <dgm:spPr/>
      <dgm:t>
        <a:bodyPr/>
        <a:lstStyle/>
        <a:p>
          <a:endParaRPr lang="en-US"/>
        </a:p>
      </dgm:t>
    </dgm:pt>
    <dgm:pt modelId="{7CCD05CB-0771-4D26-B6A5-E2D05437AE92}">
      <dgm:prSet/>
      <dgm:spPr/>
      <dgm:t>
        <a:bodyPr/>
        <a:lstStyle/>
        <a:p>
          <a:r>
            <a:rPr lang="vi-VN" b="1" i="1"/>
            <a:t>Xét trong</a:t>
          </a:r>
          <a:r>
            <a:rPr lang="en-US" b="1" i="1"/>
            <a:t> M</a:t>
          </a:r>
          <a:r>
            <a:rPr lang="vi-VN" b="1" i="1"/>
            <a:t>ối quan hệ nội v</a:t>
          </a:r>
          <a:r>
            <a:rPr lang="en-US" b="1" i="1"/>
            <a:t>ùng</a:t>
          </a:r>
          <a:endParaRPr lang="en-US"/>
        </a:p>
      </dgm:t>
    </dgm:pt>
    <dgm:pt modelId="{19335AF2-9252-46D9-BDF9-AC25462C08B1}" type="parTrans" cxnId="{39B7C998-35DA-4174-910E-991AB44D6282}">
      <dgm:prSet/>
      <dgm:spPr/>
      <dgm:t>
        <a:bodyPr/>
        <a:lstStyle/>
        <a:p>
          <a:endParaRPr lang="en-US"/>
        </a:p>
      </dgm:t>
    </dgm:pt>
    <dgm:pt modelId="{7B0B6015-04A8-4529-8F44-6A0ABAA7A11F}" type="sibTrans" cxnId="{39B7C998-35DA-4174-910E-991AB44D6282}">
      <dgm:prSet/>
      <dgm:spPr/>
      <dgm:t>
        <a:bodyPr/>
        <a:lstStyle/>
        <a:p>
          <a:endParaRPr lang="en-US"/>
        </a:p>
      </dgm:t>
    </dgm:pt>
    <dgm:pt modelId="{5541F0A0-D81F-443A-AE73-E6012C71802D}">
      <dgm:prSet/>
      <dgm:spPr/>
      <dgm:t>
        <a:bodyPr/>
        <a:lstStyle/>
        <a:p>
          <a:r>
            <a:rPr lang="vi-VN" b="1" i="1" dirty="0"/>
            <a:t>Về Định hướng phát triển giao thông</a:t>
          </a:r>
          <a:r>
            <a:rPr lang="vi-VN" dirty="0"/>
            <a:t> </a:t>
          </a:r>
          <a:endParaRPr lang="en-US" dirty="0"/>
        </a:p>
      </dgm:t>
    </dgm:pt>
    <dgm:pt modelId="{3518D8D1-D67D-4909-B8A8-48A0954F8873}" type="parTrans" cxnId="{45B0F1AF-9AFE-46AB-B350-95264477E377}">
      <dgm:prSet/>
      <dgm:spPr/>
      <dgm:t>
        <a:bodyPr/>
        <a:lstStyle/>
        <a:p>
          <a:endParaRPr lang="en-US"/>
        </a:p>
      </dgm:t>
    </dgm:pt>
    <dgm:pt modelId="{B2FEA2DA-C3C8-4B00-BD48-E5905F755642}" type="sibTrans" cxnId="{45B0F1AF-9AFE-46AB-B350-95264477E377}">
      <dgm:prSet/>
      <dgm:spPr/>
      <dgm:t>
        <a:bodyPr/>
        <a:lstStyle/>
        <a:p>
          <a:endParaRPr lang="en-US"/>
        </a:p>
      </dgm:t>
    </dgm:pt>
    <dgm:pt modelId="{22F93B36-2834-4642-9C4A-99E248F65E36}">
      <dgm:prSet/>
      <dgm:spPr/>
      <dgm:t>
        <a:bodyPr/>
        <a:lstStyle/>
        <a:p>
          <a:r>
            <a:rPr lang="vi-VN" b="1" i="1"/>
            <a:t>Đắc Nông trong chiến lược phát triển Vùng:</a:t>
          </a:r>
          <a:r>
            <a:rPr lang="vi-VN" b="1"/>
            <a:t> </a:t>
          </a:r>
          <a:endParaRPr lang="en-US"/>
        </a:p>
      </dgm:t>
    </dgm:pt>
    <dgm:pt modelId="{8E17A969-1C77-442B-85CB-42F75F8C0ACE}" type="parTrans" cxnId="{31994554-88C6-4EF0-B2FF-AEB33A82244D}">
      <dgm:prSet/>
      <dgm:spPr/>
      <dgm:t>
        <a:bodyPr/>
        <a:lstStyle/>
        <a:p>
          <a:endParaRPr lang="en-US"/>
        </a:p>
      </dgm:t>
    </dgm:pt>
    <dgm:pt modelId="{C9CDF2A3-CB41-47EA-A4B2-114B25C2B02D}" type="sibTrans" cxnId="{31994554-88C6-4EF0-B2FF-AEB33A82244D}">
      <dgm:prSet/>
      <dgm:spPr/>
      <dgm:t>
        <a:bodyPr/>
        <a:lstStyle/>
        <a:p>
          <a:endParaRPr lang="en-US"/>
        </a:p>
      </dgm:t>
    </dgm:pt>
    <dgm:pt modelId="{AB60113B-8A2C-4093-8A36-0198DDAD2145}" type="pres">
      <dgm:prSet presAssocID="{5F573143-7DEF-4A07-83F8-C1DE9DC83C62}" presName="matrix" presStyleCnt="0">
        <dgm:presLayoutVars>
          <dgm:chMax val="1"/>
          <dgm:dir/>
          <dgm:resizeHandles val="exact"/>
        </dgm:presLayoutVars>
      </dgm:prSet>
      <dgm:spPr/>
    </dgm:pt>
    <dgm:pt modelId="{922C3D7B-89B7-4445-AB05-D7CD69129FBA}" type="pres">
      <dgm:prSet presAssocID="{5F573143-7DEF-4A07-83F8-C1DE9DC83C62}" presName="diamond" presStyleLbl="bgShp" presStyleIdx="0" presStyleCnt="1"/>
      <dgm:spPr/>
    </dgm:pt>
    <dgm:pt modelId="{A838F73C-D761-4F1A-8ADA-4F74FD8A3A82}" type="pres">
      <dgm:prSet presAssocID="{5F573143-7DEF-4A07-83F8-C1DE9DC83C62}" presName="quad1" presStyleLbl="node1" presStyleIdx="0" presStyleCnt="4">
        <dgm:presLayoutVars>
          <dgm:chMax val="0"/>
          <dgm:chPref val="0"/>
          <dgm:bulletEnabled val="1"/>
        </dgm:presLayoutVars>
      </dgm:prSet>
      <dgm:spPr/>
    </dgm:pt>
    <dgm:pt modelId="{8F1636B5-449F-4C66-A2C2-C8692F01E514}" type="pres">
      <dgm:prSet presAssocID="{5F573143-7DEF-4A07-83F8-C1DE9DC83C62}" presName="quad2" presStyleLbl="node1" presStyleIdx="1" presStyleCnt="4">
        <dgm:presLayoutVars>
          <dgm:chMax val="0"/>
          <dgm:chPref val="0"/>
          <dgm:bulletEnabled val="1"/>
        </dgm:presLayoutVars>
      </dgm:prSet>
      <dgm:spPr/>
    </dgm:pt>
    <dgm:pt modelId="{6720BF32-19A6-4828-AD5F-E79B3D858F2D}" type="pres">
      <dgm:prSet presAssocID="{5F573143-7DEF-4A07-83F8-C1DE9DC83C62}" presName="quad3" presStyleLbl="node1" presStyleIdx="2" presStyleCnt="4">
        <dgm:presLayoutVars>
          <dgm:chMax val="0"/>
          <dgm:chPref val="0"/>
          <dgm:bulletEnabled val="1"/>
        </dgm:presLayoutVars>
      </dgm:prSet>
      <dgm:spPr/>
    </dgm:pt>
    <dgm:pt modelId="{3DEB1C82-9763-4187-AB65-3D8A4435A261}" type="pres">
      <dgm:prSet presAssocID="{5F573143-7DEF-4A07-83F8-C1DE9DC83C62}" presName="quad4" presStyleLbl="node1" presStyleIdx="3" presStyleCnt="4">
        <dgm:presLayoutVars>
          <dgm:chMax val="0"/>
          <dgm:chPref val="0"/>
          <dgm:bulletEnabled val="1"/>
        </dgm:presLayoutVars>
      </dgm:prSet>
      <dgm:spPr/>
    </dgm:pt>
  </dgm:ptLst>
  <dgm:cxnLst>
    <dgm:cxn modelId="{31DE493C-43B4-49DD-A314-96ADFAB7EAB2}" type="presOf" srcId="{5F573143-7DEF-4A07-83F8-C1DE9DC83C62}" destId="{AB60113B-8A2C-4093-8A36-0198DDAD2145}" srcOrd="0" destOrd="0" presId="urn:microsoft.com/office/officeart/2005/8/layout/matrix3"/>
    <dgm:cxn modelId="{31994554-88C6-4EF0-B2FF-AEB33A82244D}" srcId="{5F573143-7DEF-4A07-83F8-C1DE9DC83C62}" destId="{22F93B36-2834-4642-9C4A-99E248F65E36}" srcOrd="3" destOrd="0" parTransId="{8E17A969-1C77-442B-85CB-42F75F8C0ACE}" sibTransId="{C9CDF2A3-CB41-47EA-A4B2-114B25C2B02D}"/>
    <dgm:cxn modelId="{774FA774-5DB5-4CB5-8E48-48E51D1CD174}" type="presOf" srcId="{7CCD05CB-0771-4D26-B6A5-E2D05437AE92}" destId="{8F1636B5-449F-4C66-A2C2-C8692F01E514}" srcOrd="0" destOrd="0" presId="urn:microsoft.com/office/officeart/2005/8/layout/matrix3"/>
    <dgm:cxn modelId="{8A6A3C8A-3EB5-42CE-95A4-FF0DEF1E6251}" type="presOf" srcId="{22F93B36-2834-4642-9C4A-99E248F65E36}" destId="{3DEB1C82-9763-4187-AB65-3D8A4435A261}" srcOrd="0" destOrd="0" presId="urn:microsoft.com/office/officeart/2005/8/layout/matrix3"/>
    <dgm:cxn modelId="{39B7C998-35DA-4174-910E-991AB44D6282}" srcId="{5F573143-7DEF-4A07-83F8-C1DE9DC83C62}" destId="{7CCD05CB-0771-4D26-B6A5-E2D05437AE92}" srcOrd="1" destOrd="0" parTransId="{19335AF2-9252-46D9-BDF9-AC25462C08B1}" sibTransId="{7B0B6015-04A8-4529-8F44-6A0ABAA7A11F}"/>
    <dgm:cxn modelId="{45B0F1AF-9AFE-46AB-B350-95264477E377}" srcId="{5F573143-7DEF-4A07-83F8-C1DE9DC83C62}" destId="{5541F0A0-D81F-443A-AE73-E6012C71802D}" srcOrd="2" destOrd="0" parTransId="{3518D8D1-D67D-4909-B8A8-48A0954F8873}" sibTransId="{B2FEA2DA-C3C8-4B00-BD48-E5905F755642}"/>
    <dgm:cxn modelId="{2DD6FBB4-1EA0-402B-99A1-8DB537DD5292}" type="presOf" srcId="{5541F0A0-D81F-443A-AE73-E6012C71802D}" destId="{6720BF32-19A6-4828-AD5F-E79B3D858F2D}" srcOrd="0" destOrd="0" presId="urn:microsoft.com/office/officeart/2005/8/layout/matrix3"/>
    <dgm:cxn modelId="{276A68DD-F1E2-4C84-8C09-DC28F0D1767F}" type="presOf" srcId="{41865223-CEAB-44FE-B4FD-0AB0D181D112}" destId="{A838F73C-D761-4F1A-8ADA-4F74FD8A3A82}" srcOrd="0" destOrd="0" presId="urn:microsoft.com/office/officeart/2005/8/layout/matrix3"/>
    <dgm:cxn modelId="{30B3C4F8-1CAF-441A-A0F2-94FFBB361FAB}" srcId="{5F573143-7DEF-4A07-83F8-C1DE9DC83C62}" destId="{41865223-CEAB-44FE-B4FD-0AB0D181D112}" srcOrd="0" destOrd="0" parTransId="{8C74A51D-55CF-4C15-A672-755542EE2F72}" sibTransId="{729F0A14-013E-4C11-97E8-EEA0C9A70BFD}"/>
    <dgm:cxn modelId="{C3411424-8851-41B5-8B95-FB51FD39B15A}" type="presParOf" srcId="{AB60113B-8A2C-4093-8A36-0198DDAD2145}" destId="{922C3D7B-89B7-4445-AB05-D7CD69129FBA}" srcOrd="0" destOrd="0" presId="urn:microsoft.com/office/officeart/2005/8/layout/matrix3"/>
    <dgm:cxn modelId="{FE7A0A62-AE3D-4C24-90FC-DE446D2BF5E8}" type="presParOf" srcId="{AB60113B-8A2C-4093-8A36-0198DDAD2145}" destId="{A838F73C-D761-4F1A-8ADA-4F74FD8A3A82}" srcOrd="1" destOrd="0" presId="urn:microsoft.com/office/officeart/2005/8/layout/matrix3"/>
    <dgm:cxn modelId="{6BE60F1A-945B-4FC0-ABE7-B179D9862ACA}" type="presParOf" srcId="{AB60113B-8A2C-4093-8A36-0198DDAD2145}" destId="{8F1636B5-449F-4C66-A2C2-C8692F01E514}" srcOrd="2" destOrd="0" presId="urn:microsoft.com/office/officeart/2005/8/layout/matrix3"/>
    <dgm:cxn modelId="{CDCD34B4-2CEB-4C97-B83C-63F42091E10A}" type="presParOf" srcId="{AB60113B-8A2C-4093-8A36-0198DDAD2145}" destId="{6720BF32-19A6-4828-AD5F-E79B3D858F2D}" srcOrd="3" destOrd="0" presId="urn:microsoft.com/office/officeart/2005/8/layout/matrix3"/>
    <dgm:cxn modelId="{6C7C38C8-4542-420D-981B-C28B7969390C}" type="presParOf" srcId="{AB60113B-8A2C-4093-8A36-0198DDAD2145}" destId="{3DEB1C82-9763-4187-AB65-3D8A4435A26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DF8EAB-9140-4AF1-89B1-492EA7F8906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F494269-81B4-48A3-A3DA-F984854C7FAD}">
      <dgm:prSet custT="1"/>
      <dgm:spPr/>
      <dgm:t>
        <a:bodyPr/>
        <a:lstStyle/>
        <a:p>
          <a:r>
            <a:rPr lang="vi-VN" sz="2000" b="1" i="1" dirty="0"/>
            <a:t>+ Về hệ thống đường bộ</a:t>
          </a:r>
          <a:r>
            <a:rPr lang="vi-VN" sz="2000" b="1" dirty="0"/>
            <a:t>:</a:t>
          </a:r>
          <a:r>
            <a:rPr lang="vi-VN" sz="2000" dirty="0"/>
            <a:t> </a:t>
          </a:r>
          <a:endParaRPr lang="en-US" sz="2000" dirty="0"/>
        </a:p>
        <a:p>
          <a:r>
            <a:rPr lang="vi-VN" sz="1800" dirty="0"/>
            <a:t>Xây dựng và hoàn chỉnh khung hạ tầng giao thông trong kết nối vùng và Tỉnh: hoàn thiện và đồng bộ QL14; QL 28, các tuyến tỉnh lộ. Định hướng các tuyến giao thông và xây dựng hoàn chỉnh hệ thống đường kết nối các khu kinh tế cửa khẩu; các bến xe khách liên tỉnh  </a:t>
          </a:r>
          <a:endParaRPr lang="en-US" sz="1800" dirty="0"/>
        </a:p>
      </dgm:t>
    </dgm:pt>
    <dgm:pt modelId="{F31C0756-8489-4B07-92C1-A155689F375F}" type="parTrans" cxnId="{B7AEF0C7-5229-4D34-B38D-24849EB35710}">
      <dgm:prSet/>
      <dgm:spPr/>
      <dgm:t>
        <a:bodyPr/>
        <a:lstStyle/>
        <a:p>
          <a:endParaRPr lang="en-US"/>
        </a:p>
      </dgm:t>
    </dgm:pt>
    <dgm:pt modelId="{C65ED2A3-1AA0-4F45-9A7F-76388AED3C4F}" type="sibTrans" cxnId="{B7AEF0C7-5229-4D34-B38D-24849EB35710}">
      <dgm:prSet/>
      <dgm:spPr/>
      <dgm:t>
        <a:bodyPr/>
        <a:lstStyle/>
        <a:p>
          <a:endParaRPr lang="en-US"/>
        </a:p>
      </dgm:t>
    </dgm:pt>
    <dgm:pt modelId="{A5EC7711-4B1D-4F37-8F44-91A189A9B1A9}">
      <dgm:prSet custT="1"/>
      <dgm:spPr/>
      <dgm:t>
        <a:bodyPr/>
        <a:lstStyle/>
        <a:p>
          <a:r>
            <a:rPr lang="vi-VN" sz="2000" b="1" i="1" dirty="0"/>
            <a:t>+ Về hệ thống đường sắt</a:t>
          </a:r>
          <a:r>
            <a:rPr lang="vi-VN" sz="2000" b="1" dirty="0"/>
            <a:t>: </a:t>
          </a:r>
        </a:p>
        <a:p>
          <a:r>
            <a:rPr lang="vi-VN" sz="1600" dirty="0"/>
            <a:t>xây dựng tuyến đường sắt </a:t>
          </a:r>
          <a:r>
            <a:rPr lang="vi-VN" sz="1600" b="1" dirty="0"/>
            <a:t>nối Gia Nghĩa – Quảng Khê – Lâm Đồng với cảng Kê Gà </a:t>
          </a:r>
          <a:r>
            <a:rPr lang="vi-VN" sz="1600" dirty="0"/>
            <a:t>(tỉnh Bình Thuận) nhằm đáp ứng nhu cầu vận chuyền hàng hóa với tiến độ phát triển công nghiệp khai thác bô xít và luyện alumin và hệ thống các ngành công nghiệp chế biến nông sản của tỉnh và vùng </a:t>
          </a:r>
          <a:endParaRPr lang="en-US" sz="1600" dirty="0"/>
        </a:p>
      </dgm:t>
    </dgm:pt>
    <dgm:pt modelId="{EE83493F-9490-4403-AF41-3FFAADD7F3C9}" type="parTrans" cxnId="{31AEFE67-A7C7-4F0B-9777-AF2AE39A4AC2}">
      <dgm:prSet/>
      <dgm:spPr/>
      <dgm:t>
        <a:bodyPr/>
        <a:lstStyle/>
        <a:p>
          <a:endParaRPr lang="en-US"/>
        </a:p>
      </dgm:t>
    </dgm:pt>
    <dgm:pt modelId="{94F26301-6AD1-4FA1-B3ED-2DF072267BEC}" type="sibTrans" cxnId="{31AEFE67-A7C7-4F0B-9777-AF2AE39A4AC2}">
      <dgm:prSet/>
      <dgm:spPr/>
      <dgm:t>
        <a:bodyPr/>
        <a:lstStyle/>
        <a:p>
          <a:endParaRPr lang="en-US"/>
        </a:p>
      </dgm:t>
    </dgm:pt>
    <dgm:pt modelId="{8540E48A-49F0-47EF-870F-914025506DCD}">
      <dgm:prSet custT="1"/>
      <dgm:spPr/>
      <dgm:t>
        <a:bodyPr/>
        <a:lstStyle/>
        <a:p>
          <a:r>
            <a:rPr lang="vi-VN" sz="2000" b="1" i="1" dirty="0"/>
            <a:t>+ Đường hàng không</a:t>
          </a:r>
          <a:r>
            <a:rPr lang="vi-VN" sz="1800" i="1" dirty="0"/>
            <a:t>:</a:t>
          </a:r>
        </a:p>
        <a:p>
          <a:r>
            <a:rPr lang="vi-VN" sz="1800" dirty="0"/>
            <a:t>Chiến lược phát triển kinh tế cho Tỉnh, sân bay Nhân Cơ thực sự rất cần thiết trong</a:t>
          </a:r>
          <a:r>
            <a:rPr lang="en-US" sz="1800" dirty="0"/>
            <a:t> </a:t>
          </a:r>
          <a:r>
            <a:rPr lang="en-US" sz="1800" dirty="0" err="1"/>
            <a:t>giai</a:t>
          </a:r>
          <a:r>
            <a:rPr lang="en-US" sz="1800" dirty="0"/>
            <a:t> </a:t>
          </a:r>
          <a:r>
            <a:rPr lang="en-US" sz="1800" dirty="0" err="1"/>
            <a:t>đo</a:t>
          </a:r>
          <a:r>
            <a:rPr lang="vi-VN" sz="1800" dirty="0"/>
            <a:t>ạn </a:t>
          </a:r>
          <a:r>
            <a:rPr lang="en-US" sz="1800" dirty="0"/>
            <a:t>đ</a:t>
          </a:r>
          <a:r>
            <a:rPr lang="vi-VN" sz="1800" dirty="0"/>
            <a:t>ịnh hướng đến năm 2030 nhằm </a:t>
          </a:r>
          <a:r>
            <a:rPr lang="en-US" sz="1800" dirty="0" err="1"/>
            <a:t>ph</a:t>
          </a:r>
          <a:r>
            <a:rPr lang="vi-VN" sz="1800" dirty="0"/>
            <a:t>ục vụ cho hoạt động h</a:t>
          </a:r>
          <a:r>
            <a:rPr lang="en-US" sz="1800" dirty="0" err="1"/>
            <a:t>àng</a:t>
          </a:r>
          <a:r>
            <a:rPr lang="en-US" sz="1800" dirty="0"/>
            <a:t> </a:t>
          </a:r>
          <a:r>
            <a:rPr lang="en-US" sz="1800" dirty="0" err="1"/>
            <a:t>không</a:t>
          </a:r>
          <a:r>
            <a:rPr lang="en-US" sz="1800" dirty="0"/>
            <a:t> </a:t>
          </a:r>
          <a:r>
            <a:rPr lang="en-US" sz="1800" dirty="0" err="1"/>
            <a:t>chung</a:t>
          </a:r>
          <a:r>
            <a:rPr lang="vi-VN" sz="1800" dirty="0"/>
            <a:t> và tạo động lực phát triển kinh tế địa phương. </a:t>
          </a:r>
          <a:endParaRPr lang="en-US" sz="1800" dirty="0"/>
        </a:p>
      </dgm:t>
    </dgm:pt>
    <dgm:pt modelId="{6805D241-066A-4968-B843-E4B8E09065C6}" type="parTrans" cxnId="{6BE01CBA-731B-4EF7-AEDF-B5944DDFDF0D}">
      <dgm:prSet/>
      <dgm:spPr/>
      <dgm:t>
        <a:bodyPr/>
        <a:lstStyle/>
        <a:p>
          <a:endParaRPr lang="en-US"/>
        </a:p>
      </dgm:t>
    </dgm:pt>
    <dgm:pt modelId="{1FBB868A-D938-4BE3-8A4A-D283FD5B7F5D}" type="sibTrans" cxnId="{6BE01CBA-731B-4EF7-AEDF-B5944DDFDF0D}">
      <dgm:prSet/>
      <dgm:spPr/>
      <dgm:t>
        <a:bodyPr/>
        <a:lstStyle/>
        <a:p>
          <a:endParaRPr lang="en-US"/>
        </a:p>
      </dgm:t>
    </dgm:pt>
    <dgm:pt modelId="{654B7817-312A-429E-978F-E40F08CA710C}" type="pres">
      <dgm:prSet presAssocID="{02DF8EAB-9140-4AF1-89B1-492EA7F89060}" presName="linear" presStyleCnt="0">
        <dgm:presLayoutVars>
          <dgm:dir/>
          <dgm:animLvl val="lvl"/>
          <dgm:resizeHandles val="exact"/>
        </dgm:presLayoutVars>
      </dgm:prSet>
      <dgm:spPr/>
    </dgm:pt>
    <dgm:pt modelId="{AE033F51-A338-4BEF-990F-4B5BDF43B9DD}" type="pres">
      <dgm:prSet presAssocID="{FF494269-81B4-48A3-A3DA-F984854C7FAD}" presName="parentLin" presStyleCnt="0"/>
      <dgm:spPr/>
    </dgm:pt>
    <dgm:pt modelId="{85F765DC-2567-49D8-BDE6-EC7024634C45}" type="pres">
      <dgm:prSet presAssocID="{FF494269-81B4-48A3-A3DA-F984854C7FAD}" presName="parentLeftMargin" presStyleLbl="node1" presStyleIdx="0" presStyleCnt="3"/>
      <dgm:spPr/>
    </dgm:pt>
    <dgm:pt modelId="{8C11F663-595F-423D-9AF8-B40DD6E8CF4E}" type="pres">
      <dgm:prSet presAssocID="{FF494269-81B4-48A3-A3DA-F984854C7FAD}" presName="parentText" presStyleLbl="node1" presStyleIdx="0" presStyleCnt="3" custScaleX="138559" custScaleY="222170" custLinFactNeighborY="24265">
        <dgm:presLayoutVars>
          <dgm:chMax val="0"/>
          <dgm:bulletEnabled val="1"/>
        </dgm:presLayoutVars>
      </dgm:prSet>
      <dgm:spPr/>
    </dgm:pt>
    <dgm:pt modelId="{98DDF8F3-CD0E-4CA6-AB89-B525B1EE6B77}" type="pres">
      <dgm:prSet presAssocID="{FF494269-81B4-48A3-A3DA-F984854C7FAD}" presName="negativeSpace" presStyleCnt="0"/>
      <dgm:spPr/>
    </dgm:pt>
    <dgm:pt modelId="{00F73B9F-A830-4137-81A6-F72D4A6B5B78}" type="pres">
      <dgm:prSet presAssocID="{FF494269-81B4-48A3-A3DA-F984854C7FAD}" presName="childText" presStyleLbl="conFgAcc1" presStyleIdx="0" presStyleCnt="3">
        <dgm:presLayoutVars>
          <dgm:bulletEnabled val="1"/>
        </dgm:presLayoutVars>
      </dgm:prSet>
      <dgm:spPr/>
    </dgm:pt>
    <dgm:pt modelId="{CF58013D-2494-4048-8109-0823963DB4BA}" type="pres">
      <dgm:prSet presAssocID="{C65ED2A3-1AA0-4F45-9A7F-76388AED3C4F}" presName="spaceBetweenRectangles" presStyleCnt="0"/>
      <dgm:spPr/>
    </dgm:pt>
    <dgm:pt modelId="{EBE00F27-B405-453A-93BA-18B2451D71FE}" type="pres">
      <dgm:prSet presAssocID="{A5EC7711-4B1D-4F37-8F44-91A189A9B1A9}" presName="parentLin" presStyleCnt="0"/>
      <dgm:spPr/>
    </dgm:pt>
    <dgm:pt modelId="{34ED06B2-313F-4274-8241-9AF99EF86AB3}" type="pres">
      <dgm:prSet presAssocID="{A5EC7711-4B1D-4F37-8F44-91A189A9B1A9}" presName="parentLeftMargin" presStyleLbl="node1" presStyleIdx="0" presStyleCnt="3"/>
      <dgm:spPr/>
    </dgm:pt>
    <dgm:pt modelId="{70F9B102-03FE-4CA1-AFA1-BF78319DEA4D}" type="pres">
      <dgm:prSet presAssocID="{A5EC7711-4B1D-4F37-8F44-91A189A9B1A9}" presName="parentText" presStyleLbl="node1" presStyleIdx="1" presStyleCnt="3" custScaleX="138559" custScaleY="189572">
        <dgm:presLayoutVars>
          <dgm:chMax val="0"/>
          <dgm:bulletEnabled val="1"/>
        </dgm:presLayoutVars>
      </dgm:prSet>
      <dgm:spPr/>
    </dgm:pt>
    <dgm:pt modelId="{24718C60-3784-4C16-9FCB-CCA18BE9297B}" type="pres">
      <dgm:prSet presAssocID="{A5EC7711-4B1D-4F37-8F44-91A189A9B1A9}" presName="negativeSpace" presStyleCnt="0"/>
      <dgm:spPr/>
    </dgm:pt>
    <dgm:pt modelId="{24BF2E9D-EE32-436B-8842-0ABC574E163C}" type="pres">
      <dgm:prSet presAssocID="{A5EC7711-4B1D-4F37-8F44-91A189A9B1A9}" presName="childText" presStyleLbl="conFgAcc1" presStyleIdx="1" presStyleCnt="3">
        <dgm:presLayoutVars>
          <dgm:bulletEnabled val="1"/>
        </dgm:presLayoutVars>
      </dgm:prSet>
      <dgm:spPr/>
    </dgm:pt>
    <dgm:pt modelId="{39DBE491-A562-4368-B8E2-B842D6A9EA11}" type="pres">
      <dgm:prSet presAssocID="{94F26301-6AD1-4FA1-B3ED-2DF072267BEC}" presName="spaceBetweenRectangles" presStyleCnt="0"/>
      <dgm:spPr/>
    </dgm:pt>
    <dgm:pt modelId="{C19680E7-1383-44D5-BF7E-D82FA2484946}" type="pres">
      <dgm:prSet presAssocID="{8540E48A-49F0-47EF-870F-914025506DCD}" presName="parentLin" presStyleCnt="0"/>
      <dgm:spPr/>
    </dgm:pt>
    <dgm:pt modelId="{F44098A3-1705-42A1-9BB7-07BD4888DB3A}" type="pres">
      <dgm:prSet presAssocID="{8540E48A-49F0-47EF-870F-914025506DCD}" presName="parentLeftMargin" presStyleLbl="node1" presStyleIdx="1" presStyleCnt="3"/>
      <dgm:spPr/>
    </dgm:pt>
    <dgm:pt modelId="{9B7EF3D0-1813-47D5-B81C-4E23FC9296CB}" type="pres">
      <dgm:prSet presAssocID="{8540E48A-49F0-47EF-870F-914025506DCD}" presName="parentText" presStyleLbl="node1" presStyleIdx="2" presStyleCnt="3" custScaleX="138559" custScaleY="199346" custLinFactNeighborY="11374">
        <dgm:presLayoutVars>
          <dgm:chMax val="0"/>
          <dgm:bulletEnabled val="1"/>
        </dgm:presLayoutVars>
      </dgm:prSet>
      <dgm:spPr/>
    </dgm:pt>
    <dgm:pt modelId="{BA5D215F-97CC-4896-BE78-2DF389910955}" type="pres">
      <dgm:prSet presAssocID="{8540E48A-49F0-47EF-870F-914025506DCD}" presName="negativeSpace" presStyleCnt="0"/>
      <dgm:spPr/>
    </dgm:pt>
    <dgm:pt modelId="{ADB515DC-1FEB-47D2-B83E-F40D30AC7586}" type="pres">
      <dgm:prSet presAssocID="{8540E48A-49F0-47EF-870F-914025506DCD}" presName="childText" presStyleLbl="conFgAcc1" presStyleIdx="2" presStyleCnt="3">
        <dgm:presLayoutVars>
          <dgm:bulletEnabled val="1"/>
        </dgm:presLayoutVars>
      </dgm:prSet>
      <dgm:spPr/>
    </dgm:pt>
  </dgm:ptLst>
  <dgm:cxnLst>
    <dgm:cxn modelId="{1A9F9739-D8ED-4969-B996-EBFE21F3FA14}" type="presOf" srcId="{FF494269-81B4-48A3-A3DA-F984854C7FAD}" destId="{85F765DC-2567-49D8-BDE6-EC7024634C45}" srcOrd="0" destOrd="0" presId="urn:microsoft.com/office/officeart/2005/8/layout/list1"/>
    <dgm:cxn modelId="{EA7A6963-10B9-4FB7-A19D-86BC3CC70F3F}" type="presOf" srcId="{8540E48A-49F0-47EF-870F-914025506DCD}" destId="{F44098A3-1705-42A1-9BB7-07BD4888DB3A}" srcOrd="0" destOrd="0" presId="urn:microsoft.com/office/officeart/2005/8/layout/list1"/>
    <dgm:cxn modelId="{30A90467-785A-4742-96BE-27198839CFEA}" type="presOf" srcId="{02DF8EAB-9140-4AF1-89B1-492EA7F89060}" destId="{654B7817-312A-429E-978F-E40F08CA710C}" srcOrd="0" destOrd="0" presId="urn:microsoft.com/office/officeart/2005/8/layout/list1"/>
    <dgm:cxn modelId="{31AEFE67-A7C7-4F0B-9777-AF2AE39A4AC2}" srcId="{02DF8EAB-9140-4AF1-89B1-492EA7F89060}" destId="{A5EC7711-4B1D-4F37-8F44-91A189A9B1A9}" srcOrd="1" destOrd="0" parTransId="{EE83493F-9490-4403-AF41-3FFAADD7F3C9}" sibTransId="{94F26301-6AD1-4FA1-B3ED-2DF072267BEC}"/>
    <dgm:cxn modelId="{841D689F-4C59-48F6-96E0-FFFBE1BE1D4E}" type="presOf" srcId="{8540E48A-49F0-47EF-870F-914025506DCD}" destId="{9B7EF3D0-1813-47D5-B81C-4E23FC9296CB}" srcOrd="1" destOrd="0" presId="urn:microsoft.com/office/officeart/2005/8/layout/list1"/>
    <dgm:cxn modelId="{6BE01CBA-731B-4EF7-AEDF-B5944DDFDF0D}" srcId="{02DF8EAB-9140-4AF1-89B1-492EA7F89060}" destId="{8540E48A-49F0-47EF-870F-914025506DCD}" srcOrd="2" destOrd="0" parTransId="{6805D241-066A-4968-B843-E4B8E09065C6}" sibTransId="{1FBB868A-D938-4BE3-8A4A-D283FD5B7F5D}"/>
    <dgm:cxn modelId="{66FA33C2-6BD3-4EE8-998B-14E2F6BDBEC7}" type="presOf" srcId="{A5EC7711-4B1D-4F37-8F44-91A189A9B1A9}" destId="{34ED06B2-313F-4274-8241-9AF99EF86AB3}" srcOrd="0" destOrd="0" presId="urn:microsoft.com/office/officeart/2005/8/layout/list1"/>
    <dgm:cxn modelId="{B7AEF0C7-5229-4D34-B38D-24849EB35710}" srcId="{02DF8EAB-9140-4AF1-89B1-492EA7F89060}" destId="{FF494269-81B4-48A3-A3DA-F984854C7FAD}" srcOrd="0" destOrd="0" parTransId="{F31C0756-8489-4B07-92C1-A155689F375F}" sibTransId="{C65ED2A3-1AA0-4F45-9A7F-76388AED3C4F}"/>
    <dgm:cxn modelId="{D718CDC9-D176-4DD6-AEFC-CD9BFBAD34EB}" type="presOf" srcId="{A5EC7711-4B1D-4F37-8F44-91A189A9B1A9}" destId="{70F9B102-03FE-4CA1-AFA1-BF78319DEA4D}" srcOrd="1" destOrd="0" presId="urn:microsoft.com/office/officeart/2005/8/layout/list1"/>
    <dgm:cxn modelId="{0D603EEC-967D-4F22-98D7-FD8B43430874}" type="presOf" srcId="{FF494269-81B4-48A3-A3DA-F984854C7FAD}" destId="{8C11F663-595F-423D-9AF8-B40DD6E8CF4E}" srcOrd="1" destOrd="0" presId="urn:microsoft.com/office/officeart/2005/8/layout/list1"/>
    <dgm:cxn modelId="{F74721DC-E775-466D-9710-AEC6304E3A8C}" type="presParOf" srcId="{654B7817-312A-429E-978F-E40F08CA710C}" destId="{AE033F51-A338-4BEF-990F-4B5BDF43B9DD}" srcOrd="0" destOrd="0" presId="urn:microsoft.com/office/officeart/2005/8/layout/list1"/>
    <dgm:cxn modelId="{C330F406-CC04-4534-9032-25E26FFBBF8D}" type="presParOf" srcId="{AE033F51-A338-4BEF-990F-4B5BDF43B9DD}" destId="{85F765DC-2567-49D8-BDE6-EC7024634C45}" srcOrd="0" destOrd="0" presId="urn:microsoft.com/office/officeart/2005/8/layout/list1"/>
    <dgm:cxn modelId="{B05B416B-747E-43E5-A4E7-D7D691F396C0}" type="presParOf" srcId="{AE033F51-A338-4BEF-990F-4B5BDF43B9DD}" destId="{8C11F663-595F-423D-9AF8-B40DD6E8CF4E}" srcOrd="1" destOrd="0" presId="urn:microsoft.com/office/officeart/2005/8/layout/list1"/>
    <dgm:cxn modelId="{5782EBAF-8BF0-41E3-A0E2-FF2ECB2AA2E7}" type="presParOf" srcId="{654B7817-312A-429E-978F-E40F08CA710C}" destId="{98DDF8F3-CD0E-4CA6-AB89-B525B1EE6B77}" srcOrd="1" destOrd="0" presId="urn:microsoft.com/office/officeart/2005/8/layout/list1"/>
    <dgm:cxn modelId="{9931A27B-8E31-41FF-94C2-E1A3C173C459}" type="presParOf" srcId="{654B7817-312A-429E-978F-E40F08CA710C}" destId="{00F73B9F-A830-4137-81A6-F72D4A6B5B78}" srcOrd="2" destOrd="0" presId="urn:microsoft.com/office/officeart/2005/8/layout/list1"/>
    <dgm:cxn modelId="{7C5EE38E-AB26-473A-9E77-B39053977E4C}" type="presParOf" srcId="{654B7817-312A-429E-978F-E40F08CA710C}" destId="{CF58013D-2494-4048-8109-0823963DB4BA}" srcOrd="3" destOrd="0" presId="urn:microsoft.com/office/officeart/2005/8/layout/list1"/>
    <dgm:cxn modelId="{77A70E29-A49B-4CA8-9773-8E9770B57B20}" type="presParOf" srcId="{654B7817-312A-429E-978F-E40F08CA710C}" destId="{EBE00F27-B405-453A-93BA-18B2451D71FE}" srcOrd="4" destOrd="0" presId="urn:microsoft.com/office/officeart/2005/8/layout/list1"/>
    <dgm:cxn modelId="{DC24663B-355C-43EE-B7CF-26F29299FDFC}" type="presParOf" srcId="{EBE00F27-B405-453A-93BA-18B2451D71FE}" destId="{34ED06B2-313F-4274-8241-9AF99EF86AB3}" srcOrd="0" destOrd="0" presId="urn:microsoft.com/office/officeart/2005/8/layout/list1"/>
    <dgm:cxn modelId="{520F85C3-5634-4433-8A17-A155055D8ACC}" type="presParOf" srcId="{EBE00F27-B405-453A-93BA-18B2451D71FE}" destId="{70F9B102-03FE-4CA1-AFA1-BF78319DEA4D}" srcOrd="1" destOrd="0" presId="urn:microsoft.com/office/officeart/2005/8/layout/list1"/>
    <dgm:cxn modelId="{9DB78316-49C1-4DE6-AD9F-F56095E926AD}" type="presParOf" srcId="{654B7817-312A-429E-978F-E40F08CA710C}" destId="{24718C60-3784-4C16-9FCB-CCA18BE9297B}" srcOrd="5" destOrd="0" presId="urn:microsoft.com/office/officeart/2005/8/layout/list1"/>
    <dgm:cxn modelId="{6B94F08D-6DEC-4188-9F02-958B97EEFDDD}" type="presParOf" srcId="{654B7817-312A-429E-978F-E40F08CA710C}" destId="{24BF2E9D-EE32-436B-8842-0ABC574E163C}" srcOrd="6" destOrd="0" presId="urn:microsoft.com/office/officeart/2005/8/layout/list1"/>
    <dgm:cxn modelId="{E888681E-DFB4-489D-B7D3-ECFE3B344976}" type="presParOf" srcId="{654B7817-312A-429E-978F-E40F08CA710C}" destId="{39DBE491-A562-4368-B8E2-B842D6A9EA11}" srcOrd="7" destOrd="0" presId="urn:microsoft.com/office/officeart/2005/8/layout/list1"/>
    <dgm:cxn modelId="{103CFC63-7A38-4111-9A9A-F89845ECED47}" type="presParOf" srcId="{654B7817-312A-429E-978F-E40F08CA710C}" destId="{C19680E7-1383-44D5-BF7E-D82FA2484946}" srcOrd="8" destOrd="0" presId="urn:microsoft.com/office/officeart/2005/8/layout/list1"/>
    <dgm:cxn modelId="{45FBB429-1F16-4165-A4CF-402AF366BDA9}" type="presParOf" srcId="{C19680E7-1383-44D5-BF7E-D82FA2484946}" destId="{F44098A3-1705-42A1-9BB7-07BD4888DB3A}" srcOrd="0" destOrd="0" presId="urn:microsoft.com/office/officeart/2005/8/layout/list1"/>
    <dgm:cxn modelId="{3A97E129-3814-4BE4-A69B-3736E32790A7}" type="presParOf" srcId="{C19680E7-1383-44D5-BF7E-D82FA2484946}" destId="{9B7EF3D0-1813-47D5-B81C-4E23FC9296CB}" srcOrd="1" destOrd="0" presId="urn:microsoft.com/office/officeart/2005/8/layout/list1"/>
    <dgm:cxn modelId="{CE26C3D7-B679-4C71-B561-58ED6AEBC6E8}" type="presParOf" srcId="{654B7817-312A-429E-978F-E40F08CA710C}" destId="{BA5D215F-97CC-4896-BE78-2DF389910955}" srcOrd="9" destOrd="0" presId="urn:microsoft.com/office/officeart/2005/8/layout/list1"/>
    <dgm:cxn modelId="{E4B1FE4C-4EEC-44D8-A630-B9AAD296AA4A}" type="presParOf" srcId="{654B7817-312A-429E-978F-E40F08CA710C}" destId="{ADB515DC-1FEB-47D2-B83E-F40D30AC758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75860F-EF14-4AE2-A9C6-81000B736498}"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US"/>
        </a:p>
      </dgm:t>
    </dgm:pt>
    <dgm:pt modelId="{89DADD28-C128-4E69-9288-3936A7798E3A}">
      <dgm:prSet custT="1"/>
      <dgm:spPr/>
      <dgm:t>
        <a:bodyPr/>
        <a:lstStyle/>
        <a:p>
          <a:r>
            <a:rPr lang="en-US" sz="1600" b="1" dirty="0"/>
            <a:t>Đ</a:t>
          </a:r>
          <a:r>
            <a:rPr lang="vi-VN" sz="1600" b="1" dirty="0"/>
            <a:t>ầu tư hoàn thiện các công trình hậu cần logistics</a:t>
          </a:r>
          <a:r>
            <a:rPr lang="vi-VN" sz="1400" b="1" dirty="0"/>
            <a:t>, </a:t>
          </a:r>
        </a:p>
        <a:p>
          <a:r>
            <a:rPr lang="vi-VN" sz="1400" dirty="0"/>
            <a:t>(kết nối các tuyến đường bộ, đường sắt; sân bay, và kết nối cảng biển trong liên kết vùng ( cảng Cà NÁ)).</a:t>
          </a:r>
          <a:endParaRPr lang="en-US" sz="1600" dirty="0"/>
        </a:p>
      </dgm:t>
    </dgm:pt>
    <dgm:pt modelId="{E6D6D2F2-C366-489E-BCD4-B3B95DD986C2}" type="parTrans" cxnId="{FCC10AC0-4B4F-4434-8BFD-3C9EFF343DA8}">
      <dgm:prSet/>
      <dgm:spPr/>
      <dgm:t>
        <a:bodyPr/>
        <a:lstStyle/>
        <a:p>
          <a:endParaRPr lang="en-US"/>
        </a:p>
      </dgm:t>
    </dgm:pt>
    <dgm:pt modelId="{AD66CECB-5EDA-4EE7-A750-9B309454BEB7}" type="sibTrans" cxnId="{FCC10AC0-4B4F-4434-8BFD-3C9EFF343DA8}">
      <dgm:prSet/>
      <dgm:spPr/>
      <dgm:t>
        <a:bodyPr/>
        <a:lstStyle/>
        <a:p>
          <a:endParaRPr lang="en-US"/>
        </a:p>
      </dgm:t>
    </dgm:pt>
    <dgm:pt modelId="{D653499C-1D88-42D3-88F3-53998D6CDB60}">
      <dgm:prSet custT="1"/>
      <dgm:spPr/>
      <dgm:t>
        <a:bodyPr/>
        <a:lstStyle/>
        <a:p>
          <a:r>
            <a:rPr lang="vi-VN" sz="1800" b="1" dirty="0"/>
            <a:t>X</a:t>
          </a:r>
          <a:r>
            <a:rPr lang="en-US" sz="1800" b="1" dirty="0" err="1"/>
            <a:t>ây</a:t>
          </a:r>
          <a:r>
            <a:rPr lang="en-US" sz="1800" b="1" dirty="0"/>
            <a:t> d</a:t>
          </a:r>
          <a:r>
            <a:rPr lang="vi-VN" sz="1800" b="1" dirty="0"/>
            <a:t>ựng Trung t</a:t>
          </a:r>
          <a:r>
            <a:rPr lang="en-US" sz="1800" b="1" dirty="0" err="1"/>
            <a:t>âm</a:t>
          </a:r>
          <a:r>
            <a:rPr lang="en-US" sz="1800" b="1" dirty="0"/>
            <a:t> logistics c</a:t>
          </a:r>
          <a:r>
            <a:rPr lang="vi-VN" sz="1800" b="1" dirty="0"/>
            <a:t>ấp v</a:t>
          </a:r>
          <a:r>
            <a:rPr lang="en-US" sz="1800" b="1" dirty="0" err="1"/>
            <a:t>ùng</a:t>
          </a:r>
          <a:r>
            <a:rPr lang="en-US" sz="1600" b="1" dirty="0"/>
            <a:t> </a:t>
          </a:r>
          <a:endParaRPr lang="vi-VN" sz="1600" b="1" dirty="0"/>
        </a:p>
        <a:p>
          <a:r>
            <a:rPr lang="vi-VN" sz="1400" dirty="0"/>
            <a:t>trong hành lang phát triển kinh tế phía tây – Tây nguyên và chuổi đô thị kết nối các khu kinh tế của khẩu</a:t>
          </a:r>
          <a:endParaRPr lang="en-US" sz="1400" dirty="0"/>
        </a:p>
      </dgm:t>
    </dgm:pt>
    <dgm:pt modelId="{8F88F869-D503-49F7-B18D-F710285D0BDF}" type="parTrans" cxnId="{C0115AFE-E238-4305-A46B-06078CCE8900}">
      <dgm:prSet/>
      <dgm:spPr/>
      <dgm:t>
        <a:bodyPr/>
        <a:lstStyle/>
        <a:p>
          <a:endParaRPr lang="en-US"/>
        </a:p>
      </dgm:t>
    </dgm:pt>
    <dgm:pt modelId="{4642F125-9CD6-4A97-80AB-EEBDAADF3053}" type="sibTrans" cxnId="{C0115AFE-E238-4305-A46B-06078CCE8900}">
      <dgm:prSet/>
      <dgm:spPr/>
      <dgm:t>
        <a:bodyPr/>
        <a:lstStyle/>
        <a:p>
          <a:endParaRPr lang="en-US"/>
        </a:p>
      </dgm:t>
    </dgm:pt>
    <dgm:pt modelId="{DAB4550B-7F06-4F96-96A0-C65421A4771F}">
      <dgm:prSet custT="1"/>
      <dgm:spPr/>
      <dgm:t>
        <a:bodyPr/>
        <a:lstStyle/>
        <a:p>
          <a:r>
            <a:rPr lang="vi-VN" sz="1600" b="1" dirty="0"/>
            <a:t>Đầu tư các công trình giao thông kết nối; </a:t>
          </a:r>
        </a:p>
        <a:p>
          <a:r>
            <a:rPr lang="vi-VN" sz="1600" dirty="0"/>
            <a:t>kết nối, liên thông và đa phương thức (đường bộ, đường thủy, đường sắt, đường không)</a:t>
          </a:r>
          <a:endParaRPr lang="en-US" sz="1600" dirty="0"/>
        </a:p>
      </dgm:t>
    </dgm:pt>
    <dgm:pt modelId="{F544C7F0-AD29-4F9C-9800-5E472FF22CD6}" type="parTrans" cxnId="{E79ED901-A174-4BEB-B781-495AEA120608}">
      <dgm:prSet/>
      <dgm:spPr/>
      <dgm:t>
        <a:bodyPr/>
        <a:lstStyle/>
        <a:p>
          <a:endParaRPr lang="en-US"/>
        </a:p>
      </dgm:t>
    </dgm:pt>
    <dgm:pt modelId="{882F5074-7D67-4378-92E6-74F4743F8A0B}" type="sibTrans" cxnId="{E79ED901-A174-4BEB-B781-495AEA120608}">
      <dgm:prSet/>
      <dgm:spPr/>
      <dgm:t>
        <a:bodyPr/>
        <a:lstStyle/>
        <a:p>
          <a:endParaRPr lang="en-US"/>
        </a:p>
      </dgm:t>
    </dgm:pt>
    <dgm:pt modelId="{B245AB08-C3A6-4337-A861-74BE4BD81E6A}" type="pres">
      <dgm:prSet presAssocID="{C975860F-EF14-4AE2-A9C6-81000B736498}" presName="Name0" presStyleCnt="0">
        <dgm:presLayoutVars>
          <dgm:dir/>
          <dgm:resizeHandles val="exact"/>
        </dgm:presLayoutVars>
      </dgm:prSet>
      <dgm:spPr/>
    </dgm:pt>
    <dgm:pt modelId="{9800C358-1593-42B8-AFF2-2EE6D14D8CC6}" type="pres">
      <dgm:prSet presAssocID="{C975860F-EF14-4AE2-A9C6-81000B736498}" presName="fgShape" presStyleLbl="fgShp" presStyleIdx="0" presStyleCnt="1"/>
      <dgm:spPr/>
    </dgm:pt>
    <dgm:pt modelId="{50DF92DD-BC3A-440C-8793-971EE1524A42}" type="pres">
      <dgm:prSet presAssocID="{C975860F-EF14-4AE2-A9C6-81000B736498}" presName="linComp" presStyleCnt="0"/>
      <dgm:spPr/>
    </dgm:pt>
    <dgm:pt modelId="{FA255A6F-A90F-4F6E-A30A-3A944F9058EC}" type="pres">
      <dgm:prSet presAssocID="{89DADD28-C128-4E69-9288-3936A7798E3A}" presName="compNode" presStyleCnt="0"/>
      <dgm:spPr/>
    </dgm:pt>
    <dgm:pt modelId="{1A144E0B-084E-4F15-95E4-034DE97B4F71}" type="pres">
      <dgm:prSet presAssocID="{89DADD28-C128-4E69-9288-3936A7798E3A}" presName="bkgdShape" presStyleLbl="node1" presStyleIdx="0" presStyleCnt="3" custScaleX="115982"/>
      <dgm:spPr/>
    </dgm:pt>
    <dgm:pt modelId="{EF2B02E3-8DB0-4896-851A-4944C615988C}" type="pres">
      <dgm:prSet presAssocID="{89DADD28-C128-4E69-9288-3936A7798E3A}" presName="nodeTx" presStyleLbl="node1" presStyleIdx="0" presStyleCnt="3">
        <dgm:presLayoutVars>
          <dgm:bulletEnabled val="1"/>
        </dgm:presLayoutVars>
      </dgm:prSet>
      <dgm:spPr/>
    </dgm:pt>
    <dgm:pt modelId="{341F38E6-6F63-4A8C-A3A8-41FF5836AD12}" type="pres">
      <dgm:prSet presAssocID="{89DADD28-C128-4E69-9288-3936A7798E3A}" presName="invisiNode" presStyleLbl="node1" presStyleIdx="0" presStyleCnt="3"/>
      <dgm:spPr/>
    </dgm:pt>
    <dgm:pt modelId="{CC807F09-B5D6-44D3-BCA3-6567C62215B2}" type="pres">
      <dgm:prSet presAssocID="{89DADD28-C128-4E69-9288-3936A7798E3A}" presName="imagNode" presStyleLbl="fgImgPlace1" presStyleIdx="0" presStyleCnt="3"/>
      <dgm:spPr/>
    </dgm:pt>
    <dgm:pt modelId="{615138C0-4CAA-49ED-8A65-9062D569D56E}" type="pres">
      <dgm:prSet presAssocID="{AD66CECB-5EDA-4EE7-A750-9B309454BEB7}" presName="sibTrans" presStyleLbl="sibTrans2D1" presStyleIdx="0" presStyleCnt="0"/>
      <dgm:spPr/>
    </dgm:pt>
    <dgm:pt modelId="{F46E8701-1B13-483D-B68A-CAA5606ADEA3}" type="pres">
      <dgm:prSet presAssocID="{D653499C-1D88-42D3-88F3-53998D6CDB60}" presName="compNode" presStyleCnt="0"/>
      <dgm:spPr/>
    </dgm:pt>
    <dgm:pt modelId="{AD3AB35A-9BB5-41BD-9E66-0E088F38160F}" type="pres">
      <dgm:prSet presAssocID="{D653499C-1D88-42D3-88F3-53998D6CDB60}" presName="bkgdShape" presStyleLbl="node1" presStyleIdx="1" presStyleCnt="3" custScaleX="134599"/>
      <dgm:spPr/>
    </dgm:pt>
    <dgm:pt modelId="{051C1594-F537-43F8-B340-38DFFDA99B6A}" type="pres">
      <dgm:prSet presAssocID="{D653499C-1D88-42D3-88F3-53998D6CDB60}" presName="nodeTx" presStyleLbl="node1" presStyleIdx="1" presStyleCnt="3">
        <dgm:presLayoutVars>
          <dgm:bulletEnabled val="1"/>
        </dgm:presLayoutVars>
      </dgm:prSet>
      <dgm:spPr/>
    </dgm:pt>
    <dgm:pt modelId="{1F52BE5E-B5E2-4D94-998D-236F0F9B1522}" type="pres">
      <dgm:prSet presAssocID="{D653499C-1D88-42D3-88F3-53998D6CDB60}" presName="invisiNode" presStyleLbl="node1" presStyleIdx="1" presStyleCnt="3"/>
      <dgm:spPr/>
    </dgm:pt>
    <dgm:pt modelId="{FE733AD2-FD21-4D53-860C-F848D09B41AE}" type="pres">
      <dgm:prSet presAssocID="{D653499C-1D88-42D3-88F3-53998D6CDB60}" presName="imagNode" presStyleLbl="fgImgPlace1" presStyleIdx="1" presStyleCnt="3"/>
      <dgm:spPr/>
    </dgm:pt>
    <dgm:pt modelId="{C6C62208-408C-4E0F-B4D0-0FE8A761D11F}" type="pres">
      <dgm:prSet presAssocID="{4642F125-9CD6-4A97-80AB-EEBDAADF3053}" presName="sibTrans" presStyleLbl="sibTrans2D1" presStyleIdx="0" presStyleCnt="0"/>
      <dgm:spPr/>
    </dgm:pt>
    <dgm:pt modelId="{FD1CA796-BAF0-48E7-AE6E-4ACF9F7C05B6}" type="pres">
      <dgm:prSet presAssocID="{DAB4550B-7F06-4F96-96A0-C65421A4771F}" presName="compNode" presStyleCnt="0"/>
      <dgm:spPr/>
    </dgm:pt>
    <dgm:pt modelId="{1CD2389A-E0C3-4306-A331-0B42B99A9752}" type="pres">
      <dgm:prSet presAssocID="{DAB4550B-7F06-4F96-96A0-C65421A4771F}" presName="bkgdShape" presStyleLbl="node1" presStyleIdx="2" presStyleCnt="3" custScaleX="140870" custLinFactNeighborX="109" custLinFactNeighborY="398"/>
      <dgm:spPr/>
    </dgm:pt>
    <dgm:pt modelId="{A95770F5-8C34-415D-B707-3AC290D00FD9}" type="pres">
      <dgm:prSet presAssocID="{DAB4550B-7F06-4F96-96A0-C65421A4771F}" presName="nodeTx" presStyleLbl="node1" presStyleIdx="2" presStyleCnt="3">
        <dgm:presLayoutVars>
          <dgm:bulletEnabled val="1"/>
        </dgm:presLayoutVars>
      </dgm:prSet>
      <dgm:spPr/>
    </dgm:pt>
    <dgm:pt modelId="{31F93BC3-8E99-4EBC-B403-E323584FFEBC}" type="pres">
      <dgm:prSet presAssocID="{DAB4550B-7F06-4F96-96A0-C65421A4771F}" presName="invisiNode" presStyleLbl="node1" presStyleIdx="2" presStyleCnt="3"/>
      <dgm:spPr/>
    </dgm:pt>
    <dgm:pt modelId="{F0921125-8D8E-4E76-9168-05F5775BA7BD}" type="pres">
      <dgm:prSet presAssocID="{DAB4550B-7F06-4F96-96A0-C65421A4771F}" presName="imagNode" presStyleLbl="fgImgPlace1" presStyleIdx="2" presStyleCnt="3"/>
      <dgm:spPr/>
    </dgm:pt>
  </dgm:ptLst>
  <dgm:cxnLst>
    <dgm:cxn modelId="{E79ED901-A174-4BEB-B781-495AEA120608}" srcId="{C975860F-EF14-4AE2-A9C6-81000B736498}" destId="{DAB4550B-7F06-4F96-96A0-C65421A4771F}" srcOrd="2" destOrd="0" parTransId="{F544C7F0-AD29-4F9C-9800-5E472FF22CD6}" sibTransId="{882F5074-7D67-4378-92E6-74F4743F8A0B}"/>
    <dgm:cxn modelId="{AE107E0A-A562-42C7-B4BC-422C2700E2E6}" type="presOf" srcId="{DAB4550B-7F06-4F96-96A0-C65421A4771F}" destId="{A95770F5-8C34-415D-B707-3AC290D00FD9}" srcOrd="1" destOrd="0" presId="urn:microsoft.com/office/officeart/2005/8/layout/hList7"/>
    <dgm:cxn modelId="{49A5D620-15DC-4204-A2DA-6AD27A5A32AD}" type="presOf" srcId="{D653499C-1D88-42D3-88F3-53998D6CDB60}" destId="{AD3AB35A-9BB5-41BD-9E66-0E088F38160F}" srcOrd="0" destOrd="0" presId="urn:microsoft.com/office/officeart/2005/8/layout/hList7"/>
    <dgm:cxn modelId="{A103162E-EE10-4397-9E58-1C8147AA2658}" type="presOf" srcId="{89DADD28-C128-4E69-9288-3936A7798E3A}" destId="{1A144E0B-084E-4F15-95E4-034DE97B4F71}" srcOrd="0" destOrd="0" presId="urn:microsoft.com/office/officeart/2005/8/layout/hList7"/>
    <dgm:cxn modelId="{B6AF9B48-760B-466E-B3E7-C277DA67F82F}" type="presOf" srcId="{C975860F-EF14-4AE2-A9C6-81000B736498}" destId="{B245AB08-C3A6-4337-A861-74BE4BD81E6A}" srcOrd="0" destOrd="0" presId="urn:microsoft.com/office/officeart/2005/8/layout/hList7"/>
    <dgm:cxn modelId="{66836D6D-1F75-43BD-98C4-AF79B3E6A4EA}" type="presOf" srcId="{AD66CECB-5EDA-4EE7-A750-9B309454BEB7}" destId="{615138C0-4CAA-49ED-8A65-9062D569D56E}" srcOrd="0" destOrd="0" presId="urn:microsoft.com/office/officeart/2005/8/layout/hList7"/>
    <dgm:cxn modelId="{87C61F72-C653-403A-8E6D-35C036223D35}" type="presOf" srcId="{D653499C-1D88-42D3-88F3-53998D6CDB60}" destId="{051C1594-F537-43F8-B340-38DFFDA99B6A}" srcOrd="1" destOrd="0" presId="urn:microsoft.com/office/officeart/2005/8/layout/hList7"/>
    <dgm:cxn modelId="{4A936176-355C-437D-B0F4-E18CB09E5783}" type="presOf" srcId="{89DADD28-C128-4E69-9288-3936A7798E3A}" destId="{EF2B02E3-8DB0-4896-851A-4944C615988C}" srcOrd="1" destOrd="0" presId="urn:microsoft.com/office/officeart/2005/8/layout/hList7"/>
    <dgm:cxn modelId="{06140BB0-3ACE-4A69-96A7-D53AEEC68232}" type="presOf" srcId="{DAB4550B-7F06-4F96-96A0-C65421A4771F}" destId="{1CD2389A-E0C3-4306-A331-0B42B99A9752}" srcOrd="0" destOrd="0" presId="urn:microsoft.com/office/officeart/2005/8/layout/hList7"/>
    <dgm:cxn modelId="{FCC10AC0-4B4F-4434-8BFD-3C9EFF343DA8}" srcId="{C975860F-EF14-4AE2-A9C6-81000B736498}" destId="{89DADD28-C128-4E69-9288-3936A7798E3A}" srcOrd="0" destOrd="0" parTransId="{E6D6D2F2-C366-489E-BCD4-B3B95DD986C2}" sibTransId="{AD66CECB-5EDA-4EE7-A750-9B309454BEB7}"/>
    <dgm:cxn modelId="{B4560AE9-987E-4BB4-95BE-659A87E895E4}" type="presOf" srcId="{4642F125-9CD6-4A97-80AB-EEBDAADF3053}" destId="{C6C62208-408C-4E0F-B4D0-0FE8A761D11F}" srcOrd="0" destOrd="0" presId="urn:microsoft.com/office/officeart/2005/8/layout/hList7"/>
    <dgm:cxn modelId="{C0115AFE-E238-4305-A46B-06078CCE8900}" srcId="{C975860F-EF14-4AE2-A9C6-81000B736498}" destId="{D653499C-1D88-42D3-88F3-53998D6CDB60}" srcOrd="1" destOrd="0" parTransId="{8F88F869-D503-49F7-B18D-F710285D0BDF}" sibTransId="{4642F125-9CD6-4A97-80AB-EEBDAADF3053}"/>
    <dgm:cxn modelId="{51686235-255A-45EB-8345-24F7DFCD8FDE}" type="presParOf" srcId="{B245AB08-C3A6-4337-A861-74BE4BD81E6A}" destId="{9800C358-1593-42B8-AFF2-2EE6D14D8CC6}" srcOrd="0" destOrd="0" presId="urn:microsoft.com/office/officeart/2005/8/layout/hList7"/>
    <dgm:cxn modelId="{F9CC600C-E45C-496B-95D3-84F302C83751}" type="presParOf" srcId="{B245AB08-C3A6-4337-A861-74BE4BD81E6A}" destId="{50DF92DD-BC3A-440C-8793-971EE1524A42}" srcOrd="1" destOrd="0" presId="urn:microsoft.com/office/officeart/2005/8/layout/hList7"/>
    <dgm:cxn modelId="{95FA5947-00EB-4920-804B-585BFD13B390}" type="presParOf" srcId="{50DF92DD-BC3A-440C-8793-971EE1524A42}" destId="{FA255A6F-A90F-4F6E-A30A-3A944F9058EC}" srcOrd="0" destOrd="0" presId="urn:microsoft.com/office/officeart/2005/8/layout/hList7"/>
    <dgm:cxn modelId="{DB4C775A-D487-49B6-AC9E-2C358C849647}" type="presParOf" srcId="{FA255A6F-A90F-4F6E-A30A-3A944F9058EC}" destId="{1A144E0B-084E-4F15-95E4-034DE97B4F71}" srcOrd="0" destOrd="0" presId="urn:microsoft.com/office/officeart/2005/8/layout/hList7"/>
    <dgm:cxn modelId="{868BDB34-5BC9-411A-B6FC-AE89EFA40211}" type="presParOf" srcId="{FA255A6F-A90F-4F6E-A30A-3A944F9058EC}" destId="{EF2B02E3-8DB0-4896-851A-4944C615988C}" srcOrd="1" destOrd="0" presId="urn:microsoft.com/office/officeart/2005/8/layout/hList7"/>
    <dgm:cxn modelId="{4225E976-3321-4F98-92CD-2FE429942741}" type="presParOf" srcId="{FA255A6F-A90F-4F6E-A30A-3A944F9058EC}" destId="{341F38E6-6F63-4A8C-A3A8-41FF5836AD12}" srcOrd="2" destOrd="0" presId="urn:microsoft.com/office/officeart/2005/8/layout/hList7"/>
    <dgm:cxn modelId="{DEF6DAC9-ACB2-43BE-9B8F-E60057964028}" type="presParOf" srcId="{FA255A6F-A90F-4F6E-A30A-3A944F9058EC}" destId="{CC807F09-B5D6-44D3-BCA3-6567C62215B2}" srcOrd="3" destOrd="0" presId="urn:microsoft.com/office/officeart/2005/8/layout/hList7"/>
    <dgm:cxn modelId="{538678DC-CFA3-48B1-9F7E-F064FA1DC7D5}" type="presParOf" srcId="{50DF92DD-BC3A-440C-8793-971EE1524A42}" destId="{615138C0-4CAA-49ED-8A65-9062D569D56E}" srcOrd="1" destOrd="0" presId="urn:microsoft.com/office/officeart/2005/8/layout/hList7"/>
    <dgm:cxn modelId="{AACD8682-78C8-4CB2-9740-D290041FF77B}" type="presParOf" srcId="{50DF92DD-BC3A-440C-8793-971EE1524A42}" destId="{F46E8701-1B13-483D-B68A-CAA5606ADEA3}" srcOrd="2" destOrd="0" presId="urn:microsoft.com/office/officeart/2005/8/layout/hList7"/>
    <dgm:cxn modelId="{ED7D377F-2F10-49FB-8791-81FB2CC4F7D3}" type="presParOf" srcId="{F46E8701-1B13-483D-B68A-CAA5606ADEA3}" destId="{AD3AB35A-9BB5-41BD-9E66-0E088F38160F}" srcOrd="0" destOrd="0" presId="urn:microsoft.com/office/officeart/2005/8/layout/hList7"/>
    <dgm:cxn modelId="{A2D78320-2D41-4EB4-B553-460528DF707F}" type="presParOf" srcId="{F46E8701-1B13-483D-B68A-CAA5606ADEA3}" destId="{051C1594-F537-43F8-B340-38DFFDA99B6A}" srcOrd="1" destOrd="0" presId="urn:microsoft.com/office/officeart/2005/8/layout/hList7"/>
    <dgm:cxn modelId="{EAFD0AD1-0F6E-49F5-98F5-A197D0861F77}" type="presParOf" srcId="{F46E8701-1B13-483D-B68A-CAA5606ADEA3}" destId="{1F52BE5E-B5E2-4D94-998D-236F0F9B1522}" srcOrd="2" destOrd="0" presId="urn:microsoft.com/office/officeart/2005/8/layout/hList7"/>
    <dgm:cxn modelId="{DAD33B1D-4F8D-44C5-AF05-B0AC0F211E1F}" type="presParOf" srcId="{F46E8701-1B13-483D-B68A-CAA5606ADEA3}" destId="{FE733AD2-FD21-4D53-860C-F848D09B41AE}" srcOrd="3" destOrd="0" presId="urn:microsoft.com/office/officeart/2005/8/layout/hList7"/>
    <dgm:cxn modelId="{F20424DF-CF38-4CCD-BE6C-1E4CF4C8B6DB}" type="presParOf" srcId="{50DF92DD-BC3A-440C-8793-971EE1524A42}" destId="{C6C62208-408C-4E0F-B4D0-0FE8A761D11F}" srcOrd="3" destOrd="0" presId="urn:microsoft.com/office/officeart/2005/8/layout/hList7"/>
    <dgm:cxn modelId="{80286E72-5641-4EF7-A761-12C871B1AAF5}" type="presParOf" srcId="{50DF92DD-BC3A-440C-8793-971EE1524A42}" destId="{FD1CA796-BAF0-48E7-AE6E-4ACF9F7C05B6}" srcOrd="4" destOrd="0" presId="urn:microsoft.com/office/officeart/2005/8/layout/hList7"/>
    <dgm:cxn modelId="{6FBC629D-EB9F-4D7D-BDB8-815D779481E3}" type="presParOf" srcId="{FD1CA796-BAF0-48E7-AE6E-4ACF9F7C05B6}" destId="{1CD2389A-E0C3-4306-A331-0B42B99A9752}" srcOrd="0" destOrd="0" presId="urn:microsoft.com/office/officeart/2005/8/layout/hList7"/>
    <dgm:cxn modelId="{A30610EA-06CD-4280-B1BD-3FFAD05F3F51}" type="presParOf" srcId="{FD1CA796-BAF0-48E7-AE6E-4ACF9F7C05B6}" destId="{A95770F5-8C34-415D-B707-3AC290D00FD9}" srcOrd="1" destOrd="0" presId="urn:microsoft.com/office/officeart/2005/8/layout/hList7"/>
    <dgm:cxn modelId="{D6E5FDE2-E20A-4EAF-A61A-5B31F2365360}" type="presParOf" srcId="{FD1CA796-BAF0-48E7-AE6E-4ACF9F7C05B6}" destId="{31F93BC3-8E99-4EBC-B403-E323584FFEBC}" srcOrd="2" destOrd="0" presId="urn:microsoft.com/office/officeart/2005/8/layout/hList7"/>
    <dgm:cxn modelId="{AFB48786-899C-4C5D-9D16-F75DA6EBC6E3}" type="presParOf" srcId="{FD1CA796-BAF0-48E7-AE6E-4ACF9F7C05B6}" destId="{F0921125-8D8E-4E76-9168-05F5775BA7BD}"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40C850-816E-47C7-9FDE-E1768D4234A1}">
      <dsp:nvSpPr>
        <dsp:cNvPr id="0" name=""/>
        <dsp:cNvSpPr/>
      </dsp:nvSpPr>
      <dsp:spPr>
        <a:xfrm>
          <a:off x="2" y="0"/>
          <a:ext cx="8229595" cy="62484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E910EB-24D8-43FD-BE71-642F73293F22}">
      <dsp:nvSpPr>
        <dsp:cNvPr id="0" name=""/>
        <dsp:cNvSpPr/>
      </dsp:nvSpPr>
      <dsp:spPr>
        <a:xfrm>
          <a:off x="1063" y="1600202"/>
          <a:ext cx="1824883" cy="3047994"/>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vi-VN" sz="1600" b="1" kern="1200" dirty="0"/>
            <a:t>1. </a:t>
          </a:r>
          <a:endParaRPr lang="en-US" sz="1600" b="1" kern="1200" dirty="0"/>
        </a:p>
        <a:p>
          <a:pPr marL="0" lvl="0" indent="0" algn="ctr" defTabSz="711200">
            <a:lnSpc>
              <a:spcPct val="90000"/>
            </a:lnSpc>
            <a:spcBef>
              <a:spcPct val="0"/>
            </a:spcBef>
            <a:spcAft>
              <a:spcPct val="35000"/>
            </a:spcAft>
            <a:buNone/>
          </a:pPr>
          <a:r>
            <a:rPr lang="vi-VN" sz="1600" b="1" kern="1200" dirty="0"/>
            <a:t>TẦM QUAN TRỌNG </a:t>
          </a:r>
          <a:endParaRPr lang="en-US" sz="1600" b="1" kern="1200" dirty="0"/>
        </a:p>
        <a:p>
          <a:pPr marL="0" lvl="0" indent="0" algn="ctr" defTabSz="711200">
            <a:lnSpc>
              <a:spcPct val="90000"/>
            </a:lnSpc>
            <a:spcBef>
              <a:spcPct val="0"/>
            </a:spcBef>
            <a:spcAft>
              <a:spcPct val="35000"/>
            </a:spcAft>
            <a:buNone/>
          </a:pPr>
          <a:r>
            <a:rPr lang="vi-VN" sz="1600" b="0" kern="1200" dirty="0"/>
            <a:t>của kết cấu hệ thống hạ tầng giao th</a:t>
          </a:r>
          <a:r>
            <a:rPr lang="en-US" sz="1600" b="0" kern="1200" dirty="0" err="1"/>
            <a:t>ông</a:t>
          </a:r>
          <a:r>
            <a:rPr lang="en-US" sz="1600" b="0" kern="1200" dirty="0"/>
            <a:t> v</a:t>
          </a:r>
          <a:r>
            <a:rPr lang="vi-VN" sz="1600" b="0" kern="1200" dirty="0"/>
            <a:t>ận tải (GTVT) v</a:t>
          </a:r>
          <a:r>
            <a:rPr lang="en-US" sz="1600" b="0" kern="1200" dirty="0"/>
            <a:t>à h</a:t>
          </a:r>
          <a:r>
            <a:rPr lang="vi-VN" sz="1600" b="0" kern="1200" dirty="0"/>
            <a:t>ạ tầng Logistics </a:t>
          </a:r>
          <a:endParaRPr lang="en-US" sz="1600" b="0" kern="1200" dirty="0"/>
        </a:p>
      </dsp:txBody>
      <dsp:txXfrm>
        <a:off x="90146" y="1689285"/>
        <a:ext cx="1646717" cy="2869828"/>
      </dsp:txXfrm>
    </dsp:sp>
    <dsp:sp modelId="{20AA027C-364F-4810-91AA-1B43B3C74099}">
      <dsp:nvSpPr>
        <dsp:cNvPr id="0" name=""/>
        <dsp:cNvSpPr/>
      </dsp:nvSpPr>
      <dsp:spPr>
        <a:xfrm>
          <a:off x="2118082" y="1600202"/>
          <a:ext cx="2020567" cy="3047994"/>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vi-VN" sz="1600" b="1" kern="1200" dirty="0"/>
            <a:t>2.</a:t>
          </a:r>
          <a:endParaRPr lang="en-US" sz="1600" b="1" kern="1200" dirty="0"/>
        </a:p>
        <a:p>
          <a:pPr marL="0" lvl="0" indent="0" algn="ctr" defTabSz="711200">
            <a:lnSpc>
              <a:spcPct val="90000"/>
            </a:lnSpc>
            <a:spcBef>
              <a:spcPct val="0"/>
            </a:spcBef>
            <a:spcAft>
              <a:spcPct val="35000"/>
            </a:spcAft>
            <a:buNone/>
          </a:pPr>
          <a:r>
            <a:rPr lang="vi-VN" sz="1600" b="1" kern="1200" dirty="0"/>
            <a:t> </a:t>
          </a:r>
          <a:r>
            <a:rPr lang="en-US" sz="1600" b="1" kern="1200" dirty="0"/>
            <a:t>TH</a:t>
          </a:r>
          <a:r>
            <a:rPr lang="vi-VN" sz="1600" b="1" kern="1200" dirty="0"/>
            <a:t>ỰC TRẠNG </a:t>
          </a:r>
          <a:endParaRPr lang="en-US" sz="1600" b="1" kern="1200" dirty="0"/>
        </a:p>
        <a:p>
          <a:pPr marL="0" lvl="0" indent="0" algn="ctr" defTabSz="711200">
            <a:lnSpc>
              <a:spcPct val="90000"/>
            </a:lnSpc>
            <a:spcBef>
              <a:spcPct val="0"/>
            </a:spcBef>
            <a:spcAft>
              <a:spcPct val="35000"/>
            </a:spcAft>
            <a:buNone/>
          </a:pPr>
          <a:r>
            <a:rPr lang="vi-VN" sz="1600" b="0" kern="1200" dirty="0"/>
            <a:t>về hệ thống kết cấu hạ tầng giao th</a:t>
          </a:r>
          <a:r>
            <a:rPr lang="en-US" sz="1600" b="0" kern="1200" dirty="0" err="1"/>
            <a:t>ông</a:t>
          </a:r>
          <a:r>
            <a:rPr lang="en-US" sz="1600" b="0" kern="1200" dirty="0"/>
            <a:t> v</a:t>
          </a:r>
          <a:r>
            <a:rPr lang="vi-VN" sz="1600" b="0" kern="1200" dirty="0"/>
            <a:t>ận tải,</a:t>
          </a:r>
          <a:r>
            <a:rPr lang="en-US" sz="1600" b="0" kern="1200" dirty="0"/>
            <a:t> h</a:t>
          </a:r>
          <a:r>
            <a:rPr lang="vi-VN" sz="1600" b="0" kern="1200" dirty="0"/>
            <a:t>ạ tầng logistics và sự gắn kết với ph</a:t>
          </a:r>
          <a:r>
            <a:rPr lang="en-US" sz="1600" b="0" kern="1200" dirty="0" err="1"/>
            <a:t>át</a:t>
          </a:r>
          <a:r>
            <a:rPr lang="en-US" sz="1600" b="0" kern="1200" dirty="0"/>
            <a:t> tri</a:t>
          </a:r>
          <a:r>
            <a:rPr lang="vi-VN" sz="1600" b="0" kern="1200" dirty="0"/>
            <a:t>ển hạ tầng kinh tế và phát triển đô thị trên địa bàn Tỉnh </a:t>
          </a:r>
          <a:endParaRPr lang="en-US" sz="1600" b="0" kern="1200" dirty="0"/>
        </a:p>
      </dsp:txBody>
      <dsp:txXfrm>
        <a:off x="2216718" y="1698838"/>
        <a:ext cx="1823295" cy="2850722"/>
      </dsp:txXfrm>
    </dsp:sp>
    <dsp:sp modelId="{A61B07DF-42F3-4491-8F86-48ECDC63E413}">
      <dsp:nvSpPr>
        <dsp:cNvPr id="0" name=""/>
        <dsp:cNvSpPr/>
      </dsp:nvSpPr>
      <dsp:spPr>
        <a:xfrm>
          <a:off x="4430784" y="1600202"/>
          <a:ext cx="1752808" cy="3047994"/>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vi-VN" sz="1600" b="1" kern="1200" dirty="0"/>
            <a:t>3. </a:t>
          </a:r>
          <a:endParaRPr lang="en-US" sz="1600" b="1" kern="1200" dirty="0"/>
        </a:p>
        <a:p>
          <a:pPr marL="0" lvl="0" indent="0" algn="ctr" defTabSz="711200">
            <a:lnSpc>
              <a:spcPct val="90000"/>
            </a:lnSpc>
            <a:spcBef>
              <a:spcPct val="0"/>
            </a:spcBef>
            <a:spcAft>
              <a:spcPct val="35000"/>
            </a:spcAft>
            <a:buNone/>
          </a:pPr>
          <a:r>
            <a:rPr lang="en-US" sz="1600" b="1" kern="1200" dirty="0"/>
            <a:t>TÍNH LIÊN K</a:t>
          </a:r>
          <a:r>
            <a:rPr lang="vi-VN" sz="1600" b="1" kern="1200" dirty="0"/>
            <a:t>ẾT V</a:t>
          </a:r>
          <a:r>
            <a:rPr lang="en-US" sz="1600" b="1" kern="1200" dirty="0"/>
            <a:t>ÙNG </a:t>
          </a:r>
        </a:p>
        <a:p>
          <a:pPr marL="0" lvl="0" indent="0" algn="ctr" defTabSz="711200">
            <a:lnSpc>
              <a:spcPct val="90000"/>
            </a:lnSpc>
            <a:spcBef>
              <a:spcPct val="0"/>
            </a:spcBef>
            <a:spcAft>
              <a:spcPct val="35000"/>
            </a:spcAft>
            <a:buNone/>
          </a:pPr>
          <a:r>
            <a:rPr lang="en-US" sz="1600" b="1" kern="1200" dirty="0" err="1"/>
            <a:t>và</a:t>
          </a:r>
          <a:r>
            <a:rPr lang="en-US" sz="1600" b="1" kern="1200" dirty="0"/>
            <a:t> đ</a:t>
          </a:r>
          <a:r>
            <a:rPr lang="vi-VN" sz="1600" b="1" kern="1200" dirty="0"/>
            <a:t>ịnh hướng chiến lược ph</a:t>
          </a:r>
          <a:r>
            <a:rPr lang="en-US" sz="1600" b="1" kern="1200" dirty="0" err="1"/>
            <a:t>át</a:t>
          </a:r>
          <a:r>
            <a:rPr lang="en-US" sz="1600" b="1" kern="1200" dirty="0"/>
            <a:t> tri</a:t>
          </a:r>
          <a:r>
            <a:rPr lang="vi-VN" sz="1600" b="1" kern="1200" dirty="0"/>
            <a:t>ển hệ thống hạ tầng GTVT v</a:t>
          </a:r>
          <a:r>
            <a:rPr lang="en-US" sz="1600" b="1" kern="1200" dirty="0"/>
            <a:t>à</a:t>
          </a:r>
          <a:r>
            <a:rPr lang="vi-VN" sz="1600" b="1" kern="1200" dirty="0"/>
            <a:t> hạ tâng</a:t>
          </a:r>
          <a:r>
            <a:rPr lang="en-US" sz="1600" b="1" kern="1200" dirty="0"/>
            <a:t> logistic t</a:t>
          </a:r>
          <a:r>
            <a:rPr lang="vi-VN" sz="1600" b="1" kern="1200" dirty="0"/>
            <a:t>ỉnh Đắc N</a:t>
          </a:r>
          <a:r>
            <a:rPr lang="en-US" sz="1600" b="1" kern="1200" dirty="0" err="1"/>
            <a:t>ông</a:t>
          </a:r>
          <a:endParaRPr lang="en-US" sz="1600" kern="1200" dirty="0"/>
        </a:p>
      </dsp:txBody>
      <dsp:txXfrm>
        <a:off x="4516349" y="1685767"/>
        <a:ext cx="1581678" cy="2876864"/>
      </dsp:txXfrm>
    </dsp:sp>
    <dsp:sp modelId="{3693AA11-2CE7-451F-B510-964A42CFCD82}">
      <dsp:nvSpPr>
        <dsp:cNvPr id="0" name=""/>
        <dsp:cNvSpPr/>
      </dsp:nvSpPr>
      <dsp:spPr>
        <a:xfrm>
          <a:off x="6475727" y="1600202"/>
          <a:ext cx="1752808" cy="3047994"/>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vi-VN" sz="1600" b="1" kern="1200" dirty="0"/>
            <a:t>4. </a:t>
          </a:r>
          <a:endParaRPr lang="en-US" sz="1600" b="1" kern="1200" dirty="0"/>
        </a:p>
        <a:p>
          <a:pPr marL="0" lvl="0" indent="0" algn="ctr" defTabSz="711200">
            <a:lnSpc>
              <a:spcPct val="90000"/>
            </a:lnSpc>
            <a:spcBef>
              <a:spcPct val="0"/>
            </a:spcBef>
            <a:spcAft>
              <a:spcPct val="35000"/>
            </a:spcAft>
            <a:buNone/>
          </a:pPr>
          <a:r>
            <a:rPr lang="vi-VN" sz="1600" b="1" kern="1200" dirty="0"/>
            <a:t>CÁC </a:t>
          </a:r>
          <a:r>
            <a:rPr lang="en-US" sz="1600" b="1" kern="1200" dirty="0"/>
            <a:t>CHƯƠNG TRÌNH</a:t>
          </a:r>
          <a:r>
            <a:rPr lang="vi-VN" sz="1600" b="1" kern="1200" dirty="0"/>
            <a:t> CHIẾN LƯỢC </a:t>
          </a:r>
          <a:endParaRPr lang="en-US" sz="1600" b="1" kern="1200" dirty="0"/>
        </a:p>
        <a:p>
          <a:pPr marL="0" lvl="0" indent="0" algn="ctr" defTabSz="711200">
            <a:lnSpc>
              <a:spcPct val="90000"/>
            </a:lnSpc>
            <a:spcBef>
              <a:spcPct val="0"/>
            </a:spcBef>
            <a:spcAft>
              <a:spcPct val="35000"/>
            </a:spcAft>
            <a:buNone/>
          </a:pPr>
          <a:r>
            <a:rPr lang="en-US" sz="1600" b="1" kern="1200" dirty="0" err="1"/>
            <a:t>phát</a:t>
          </a:r>
          <a:r>
            <a:rPr lang="en-US" sz="1600" b="1" kern="1200" dirty="0"/>
            <a:t> tri</a:t>
          </a:r>
          <a:r>
            <a:rPr lang="vi-VN" sz="1600" b="1" kern="1200" dirty="0"/>
            <a:t>ển hạ tầng Giao thông vận tải và hạ tầng Logistic tỉnh Đắc Nông ( từ nay đến năm 2030 và tầm nhìn đến năm 2050)</a:t>
          </a:r>
          <a:endParaRPr lang="en-US" sz="1600" kern="1200" dirty="0"/>
        </a:p>
      </dsp:txBody>
      <dsp:txXfrm>
        <a:off x="6561292" y="1685767"/>
        <a:ext cx="1581678" cy="28768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2C5176-7405-4F0E-8560-17A9E3EC20C6}">
      <dsp:nvSpPr>
        <dsp:cNvPr id="0" name=""/>
        <dsp:cNvSpPr/>
      </dsp:nvSpPr>
      <dsp:spPr>
        <a:xfrm>
          <a:off x="1829" y="0"/>
          <a:ext cx="1918078" cy="29718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baseline="0" dirty="0" err="1">
              <a:solidFill>
                <a:srgbClr val="FF0000"/>
              </a:solidFill>
            </a:rPr>
            <a:t>Cơ</a:t>
          </a:r>
          <a:r>
            <a:rPr lang="en-US" sz="2400" b="1" kern="1200" baseline="0" dirty="0">
              <a:solidFill>
                <a:srgbClr val="FF0000"/>
              </a:solidFill>
            </a:rPr>
            <a:t> </a:t>
          </a:r>
          <a:r>
            <a:rPr lang="en-US" sz="2400" b="1" kern="1200" baseline="0" dirty="0" err="1">
              <a:solidFill>
                <a:srgbClr val="FF0000"/>
              </a:solidFill>
            </a:rPr>
            <a:t>sở</a:t>
          </a:r>
          <a:r>
            <a:rPr lang="en-US" sz="2400" b="1" kern="1200" baseline="0" dirty="0">
              <a:solidFill>
                <a:srgbClr val="FF0000"/>
              </a:solidFill>
            </a:rPr>
            <a:t> </a:t>
          </a:r>
          <a:r>
            <a:rPr lang="en-US" sz="2400" b="1" kern="1200" baseline="0" dirty="0" err="1">
              <a:solidFill>
                <a:srgbClr val="FF0000"/>
              </a:solidFill>
            </a:rPr>
            <a:t>hạ</a:t>
          </a:r>
          <a:r>
            <a:rPr lang="en-US" sz="2400" b="1" kern="1200" baseline="0" dirty="0">
              <a:solidFill>
                <a:srgbClr val="FF0000"/>
              </a:solidFill>
            </a:rPr>
            <a:t> </a:t>
          </a:r>
          <a:r>
            <a:rPr lang="en-US" sz="2400" b="1" kern="1200" baseline="0" dirty="0" err="1">
              <a:solidFill>
                <a:srgbClr val="FF0000"/>
              </a:solidFill>
            </a:rPr>
            <a:t>tầng</a:t>
          </a:r>
          <a:r>
            <a:rPr lang="en-US" sz="2400" b="1" kern="1200" baseline="0" dirty="0">
              <a:solidFill>
                <a:srgbClr val="FF0000"/>
              </a:solidFill>
            </a:rPr>
            <a:t> </a:t>
          </a:r>
          <a:r>
            <a:rPr lang="en-US" sz="2400" b="1" kern="1200" baseline="0" dirty="0" err="1">
              <a:solidFill>
                <a:srgbClr val="FF0000"/>
              </a:solidFill>
            </a:rPr>
            <a:t>bền</a:t>
          </a:r>
          <a:r>
            <a:rPr lang="en-US" sz="2400" b="1" kern="1200" baseline="0" dirty="0">
              <a:solidFill>
                <a:srgbClr val="FF0000"/>
              </a:solidFill>
            </a:rPr>
            <a:t> </a:t>
          </a:r>
          <a:r>
            <a:rPr lang="en-US" sz="2400" b="1" kern="1200" baseline="0" dirty="0" err="1">
              <a:solidFill>
                <a:srgbClr val="FF0000"/>
              </a:solidFill>
            </a:rPr>
            <a:t>vững</a:t>
          </a:r>
          <a:r>
            <a:rPr lang="en-US" sz="2400" b="1" kern="1200" baseline="0" dirty="0">
              <a:solidFill>
                <a:srgbClr val="FF0000"/>
              </a:solidFill>
            </a:rPr>
            <a:t> </a:t>
          </a:r>
          <a:endParaRPr lang="en-US" sz="2400" kern="1200" dirty="0">
            <a:solidFill>
              <a:srgbClr val="FF0000"/>
            </a:solidFill>
          </a:endParaRPr>
        </a:p>
      </dsp:txBody>
      <dsp:txXfrm>
        <a:off x="1829" y="1188720"/>
        <a:ext cx="1918078" cy="1188720"/>
      </dsp:txXfrm>
    </dsp:sp>
    <dsp:sp modelId="{2921C303-0A88-48F2-A515-2B4CF6FD10A8}">
      <dsp:nvSpPr>
        <dsp:cNvPr id="0" name=""/>
        <dsp:cNvSpPr/>
      </dsp:nvSpPr>
      <dsp:spPr>
        <a:xfrm>
          <a:off x="466064" y="178308"/>
          <a:ext cx="989609" cy="989609"/>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CE2E1F-850B-4A47-A1A7-19489D4805BA}">
      <dsp:nvSpPr>
        <dsp:cNvPr id="0" name=""/>
        <dsp:cNvSpPr/>
      </dsp:nvSpPr>
      <dsp:spPr>
        <a:xfrm>
          <a:off x="1981209" y="0"/>
          <a:ext cx="1918078" cy="29718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baseline="0" dirty="0" err="1"/>
            <a:t>Xanh</a:t>
          </a:r>
          <a:r>
            <a:rPr lang="en-US" sz="2200" b="1" kern="1200" baseline="0" dirty="0"/>
            <a:t> hóa </a:t>
          </a:r>
          <a:r>
            <a:rPr lang="en-US" sz="2200" b="1" kern="1200" baseline="0" dirty="0" err="1"/>
            <a:t>sản</a:t>
          </a:r>
          <a:r>
            <a:rPr lang="en-US" sz="2200" b="1" kern="1200" baseline="0" dirty="0"/>
            <a:t> </a:t>
          </a:r>
          <a:r>
            <a:rPr lang="en-US" sz="2200" b="1" kern="1200" baseline="0" dirty="0" err="1"/>
            <a:t>xuất</a:t>
          </a:r>
          <a:r>
            <a:rPr lang="en-US" sz="2200" b="1" kern="1200" baseline="0" dirty="0"/>
            <a:t> </a:t>
          </a:r>
          <a:r>
            <a:rPr lang="en-US" sz="2200" b="1" kern="1200" baseline="0" dirty="0" err="1"/>
            <a:t>kinh</a:t>
          </a:r>
          <a:r>
            <a:rPr lang="en-US" sz="2200" b="1" kern="1200" baseline="0" dirty="0"/>
            <a:t> </a:t>
          </a:r>
          <a:r>
            <a:rPr lang="en-US" sz="2200" b="1" kern="1200" baseline="0" dirty="0" err="1"/>
            <a:t>doanh</a:t>
          </a:r>
          <a:endParaRPr lang="en-US" sz="2200" kern="1200" dirty="0"/>
        </a:p>
      </dsp:txBody>
      <dsp:txXfrm>
        <a:off x="1981209" y="1188720"/>
        <a:ext cx="1918078" cy="1188720"/>
      </dsp:txXfrm>
    </dsp:sp>
    <dsp:sp modelId="{56D1209D-763F-4734-A74C-04B380C93F5D}">
      <dsp:nvSpPr>
        <dsp:cNvPr id="0" name=""/>
        <dsp:cNvSpPr/>
      </dsp:nvSpPr>
      <dsp:spPr>
        <a:xfrm>
          <a:off x="2441684" y="178308"/>
          <a:ext cx="989609" cy="989609"/>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D168C8-E727-411F-B148-FEFB3F2374E2}">
      <dsp:nvSpPr>
        <dsp:cNvPr id="0" name=""/>
        <dsp:cNvSpPr/>
      </dsp:nvSpPr>
      <dsp:spPr>
        <a:xfrm>
          <a:off x="3953071" y="0"/>
          <a:ext cx="1918078" cy="29718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baseline="0" dirty="0" err="1"/>
            <a:t>Tiêu</a:t>
          </a:r>
          <a:r>
            <a:rPr lang="en-US" sz="2200" b="1" kern="1200" baseline="0" dirty="0"/>
            <a:t> </a:t>
          </a:r>
          <a:r>
            <a:rPr lang="en-US" sz="2200" b="1" kern="1200" baseline="0" dirty="0" err="1"/>
            <a:t>dùng</a:t>
          </a:r>
          <a:r>
            <a:rPr lang="en-US" sz="2200" b="1" kern="1200" baseline="0" dirty="0"/>
            <a:t> </a:t>
          </a:r>
          <a:r>
            <a:rPr lang="en-US" sz="2200" b="1" kern="1200" baseline="0" dirty="0" err="1"/>
            <a:t>bền</a:t>
          </a:r>
          <a:r>
            <a:rPr lang="en-US" sz="2200" b="1" kern="1200" baseline="0" dirty="0"/>
            <a:t> </a:t>
          </a:r>
          <a:r>
            <a:rPr lang="en-US" sz="2200" b="1" kern="1200" baseline="0" dirty="0" err="1"/>
            <a:t>vững</a:t>
          </a:r>
          <a:endParaRPr lang="en-US" sz="2200" kern="1200" dirty="0"/>
        </a:p>
      </dsp:txBody>
      <dsp:txXfrm>
        <a:off x="3953071" y="1188720"/>
        <a:ext cx="1918078" cy="1188720"/>
      </dsp:txXfrm>
    </dsp:sp>
    <dsp:sp modelId="{1119EBA6-E955-48FD-BB4B-99F0621673F2}">
      <dsp:nvSpPr>
        <dsp:cNvPr id="0" name=""/>
        <dsp:cNvSpPr/>
      </dsp:nvSpPr>
      <dsp:spPr>
        <a:xfrm>
          <a:off x="4417305" y="178308"/>
          <a:ext cx="989609" cy="989609"/>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D041C3-6045-4642-8971-D8AAF9D963B0}">
      <dsp:nvSpPr>
        <dsp:cNvPr id="0" name=""/>
        <dsp:cNvSpPr/>
      </dsp:nvSpPr>
      <dsp:spPr>
        <a:xfrm>
          <a:off x="5928691" y="0"/>
          <a:ext cx="1918078" cy="2971800"/>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b="1" kern="1200" baseline="0" dirty="0" err="1"/>
            <a:t>Thuế</a:t>
          </a:r>
          <a:r>
            <a:rPr lang="en-US" sz="2200" b="1" kern="1200" baseline="0" dirty="0"/>
            <a:t> </a:t>
          </a:r>
          <a:r>
            <a:rPr lang="en-US" sz="2200" b="1" kern="1200" baseline="0" dirty="0" err="1"/>
            <a:t>xanh</a:t>
          </a:r>
          <a:r>
            <a:rPr lang="en-US" sz="2200" b="1" kern="1200" baseline="0" dirty="0"/>
            <a:t> </a:t>
          </a:r>
          <a:endParaRPr lang="en-US" sz="2200" kern="1200" dirty="0"/>
        </a:p>
      </dsp:txBody>
      <dsp:txXfrm>
        <a:off x="5928691" y="1188720"/>
        <a:ext cx="1918078" cy="1188720"/>
      </dsp:txXfrm>
    </dsp:sp>
    <dsp:sp modelId="{83F457EB-7B74-4071-BE87-4CE5AA61D736}">
      <dsp:nvSpPr>
        <dsp:cNvPr id="0" name=""/>
        <dsp:cNvSpPr/>
      </dsp:nvSpPr>
      <dsp:spPr>
        <a:xfrm>
          <a:off x="6392926" y="178308"/>
          <a:ext cx="989609" cy="989609"/>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3830F2-4562-47E1-A018-E21BE2225CCC}">
      <dsp:nvSpPr>
        <dsp:cNvPr id="0" name=""/>
        <dsp:cNvSpPr/>
      </dsp:nvSpPr>
      <dsp:spPr>
        <a:xfrm>
          <a:off x="313943" y="2377439"/>
          <a:ext cx="7220712" cy="445770"/>
        </a:xfrm>
        <a:prstGeom prst="leftRightArrow">
          <a:avLst/>
        </a:prstGeom>
        <a:solidFill>
          <a:schemeClr val="accent1">
            <a:tint val="6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FC8E-DDB4-472C-8609-D5CBCF5BE819}">
      <dsp:nvSpPr>
        <dsp:cNvPr id="0" name=""/>
        <dsp:cNvSpPr/>
      </dsp:nvSpPr>
      <dsp:spPr>
        <a:xfrm rot="5400000">
          <a:off x="-198759" y="205359"/>
          <a:ext cx="1325060" cy="927542"/>
        </a:xfrm>
        <a:prstGeom prst="chevron">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vi-VN" sz="800" b="1" i="1" kern="1200"/>
            <a:t>- Thực trạng về phát triển kinh tế: </a:t>
          </a:r>
          <a:endParaRPr lang="en-US" sz="800" kern="1200"/>
        </a:p>
      </dsp:txBody>
      <dsp:txXfrm rot="-5400000">
        <a:off x="0" y="470371"/>
        <a:ext cx="927542" cy="397518"/>
      </dsp:txXfrm>
    </dsp:sp>
    <dsp:sp modelId="{6AB6DE7C-342D-4A57-9AAB-78D80153E518}">
      <dsp:nvSpPr>
        <dsp:cNvPr id="0" name=""/>
        <dsp:cNvSpPr/>
      </dsp:nvSpPr>
      <dsp:spPr>
        <a:xfrm rot="5400000">
          <a:off x="4147926" y="-3213783"/>
          <a:ext cx="861289" cy="7302057"/>
        </a:xfrm>
        <a:prstGeom prst="round2Same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vi-VN" sz="1800" i="0" kern="1200" dirty="0"/>
            <a:t>Về phát triển công</a:t>
          </a:r>
          <a:r>
            <a:rPr lang="en-US" sz="1800" i="0" kern="1200" dirty="0"/>
            <a:t> </a:t>
          </a:r>
          <a:r>
            <a:rPr lang="en-US" sz="1800" i="0" kern="1200" dirty="0" err="1"/>
            <a:t>nghiệp</a:t>
          </a:r>
          <a:r>
            <a:rPr lang="en-US" sz="1800" i="0" kern="1200" dirty="0"/>
            <a:t>; </a:t>
          </a:r>
          <a:r>
            <a:rPr lang="en-US" sz="1800" i="0" kern="1200" dirty="0" err="1"/>
            <a:t>Nông</a:t>
          </a:r>
          <a:r>
            <a:rPr lang="en-US" sz="1800" i="0" kern="1200" dirty="0"/>
            <a:t> </a:t>
          </a:r>
          <a:r>
            <a:rPr lang="en-US" sz="1800" i="0" kern="1200" dirty="0" err="1"/>
            <a:t>lâm</a:t>
          </a:r>
          <a:r>
            <a:rPr lang="en-US" sz="1800" i="0" kern="1200" dirty="0"/>
            <a:t> </a:t>
          </a:r>
          <a:r>
            <a:rPr lang="en-US" sz="1800" i="0" kern="1200" dirty="0" err="1"/>
            <a:t>ngư</a:t>
          </a:r>
          <a:r>
            <a:rPr lang="en-US" sz="1800" i="0" kern="1200" dirty="0"/>
            <a:t> </a:t>
          </a:r>
          <a:r>
            <a:rPr lang="en-US" sz="1800" i="0" kern="1200" dirty="0" err="1"/>
            <a:t>nghiệp</a:t>
          </a:r>
          <a:endParaRPr lang="en-US" sz="4000" i="0" kern="1200" dirty="0"/>
        </a:p>
        <a:p>
          <a:pPr marL="171450" lvl="1" indent="-171450" algn="l" defTabSz="800100">
            <a:lnSpc>
              <a:spcPct val="90000"/>
            </a:lnSpc>
            <a:spcBef>
              <a:spcPct val="0"/>
            </a:spcBef>
            <a:spcAft>
              <a:spcPct val="15000"/>
            </a:spcAft>
            <a:buChar char="•"/>
          </a:pPr>
          <a:r>
            <a:rPr lang="en-US" sz="1800" i="0" kern="1200" dirty="0"/>
            <a:t>Hi</a:t>
          </a:r>
          <a:r>
            <a:rPr lang="vi-VN" sz="1800" i="0" kern="1200" dirty="0"/>
            <a:t>ện phát triển </a:t>
          </a:r>
          <a:r>
            <a:rPr lang="en-US" sz="1800" i="0" kern="1200" dirty="0" err="1"/>
            <a:t>thương</a:t>
          </a:r>
          <a:r>
            <a:rPr lang="en-US" sz="1800" i="0" kern="1200" dirty="0"/>
            <a:t> m</a:t>
          </a:r>
          <a:r>
            <a:rPr lang="vi-VN" sz="1800" i="0" kern="1200" dirty="0"/>
            <a:t>ại dịch vụ:</a:t>
          </a:r>
          <a:r>
            <a:rPr lang="en-US" sz="1800" i="0" kern="1200" dirty="0"/>
            <a:t> </a:t>
          </a:r>
          <a:r>
            <a:rPr lang="en-US" sz="1800" i="0" kern="1200" dirty="0" err="1"/>
            <a:t>và</a:t>
          </a:r>
          <a:r>
            <a:rPr lang="en-US" sz="1800" i="0" kern="1200" dirty="0"/>
            <a:t> du </a:t>
          </a:r>
          <a:r>
            <a:rPr lang="en-US" sz="1800" i="0" kern="1200" dirty="0" err="1"/>
            <a:t>lịch</a:t>
          </a:r>
          <a:r>
            <a:rPr lang="en-US" sz="1800" i="0" kern="1200" dirty="0"/>
            <a:t> </a:t>
          </a:r>
          <a:endParaRPr lang="en-US" sz="4000" i="0" kern="1200" dirty="0"/>
        </a:p>
      </dsp:txBody>
      <dsp:txXfrm rot="-5400000">
        <a:off x="927543" y="48645"/>
        <a:ext cx="7260012" cy="777199"/>
      </dsp:txXfrm>
    </dsp:sp>
    <dsp:sp modelId="{53743FAC-7242-4165-8F52-3A7B411BB72C}">
      <dsp:nvSpPr>
        <dsp:cNvPr id="0" name=""/>
        <dsp:cNvSpPr/>
      </dsp:nvSpPr>
      <dsp:spPr>
        <a:xfrm rot="5400000">
          <a:off x="-198759" y="1384872"/>
          <a:ext cx="1325060" cy="927542"/>
        </a:xfrm>
        <a:prstGeom prst="chevron">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vi-VN" sz="800" b="1" kern="1200" dirty="0"/>
            <a:t>- </a:t>
          </a:r>
          <a:r>
            <a:rPr lang="en-US" sz="800" b="1" kern="1200" dirty="0"/>
            <a:t>V</a:t>
          </a:r>
          <a:r>
            <a:rPr lang="vi-VN" sz="800" b="1" kern="1200" dirty="0"/>
            <a:t>ề thực trạng Ph</a:t>
          </a:r>
          <a:r>
            <a:rPr lang="en-US" sz="800" b="1" kern="1200" dirty="0" err="1"/>
            <a:t>át</a:t>
          </a:r>
          <a:r>
            <a:rPr lang="en-US" sz="800" b="1" kern="1200" dirty="0"/>
            <a:t> tri</a:t>
          </a:r>
          <a:r>
            <a:rPr lang="vi-VN" sz="800" b="1" kern="1200" dirty="0"/>
            <a:t>ển đ</a:t>
          </a:r>
          <a:r>
            <a:rPr lang="en-US" sz="800" b="1" kern="1200" dirty="0"/>
            <a:t>ô </a:t>
          </a:r>
          <a:r>
            <a:rPr lang="en-US" sz="800" b="1" kern="1200" dirty="0" err="1"/>
            <a:t>th</a:t>
          </a:r>
          <a:r>
            <a:rPr lang="vi-VN" sz="800" b="1" kern="1200" dirty="0"/>
            <a:t>ị:</a:t>
          </a:r>
          <a:r>
            <a:rPr lang="vi-VN" sz="800" kern="1200" dirty="0"/>
            <a:t> </a:t>
          </a:r>
          <a:endParaRPr lang="en-US" sz="800" kern="1200" dirty="0"/>
        </a:p>
      </dsp:txBody>
      <dsp:txXfrm rot="-5400000">
        <a:off x="0" y="1649884"/>
        <a:ext cx="927542" cy="397518"/>
      </dsp:txXfrm>
    </dsp:sp>
    <dsp:sp modelId="{2A2067A6-83CE-4A2A-BD43-DAF81A055576}">
      <dsp:nvSpPr>
        <dsp:cNvPr id="0" name=""/>
        <dsp:cNvSpPr/>
      </dsp:nvSpPr>
      <dsp:spPr>
        <a:xfrm rot="5400000">
          <a:off x="4135878" y="-2077386"/>
          <a:ext cx="861289" cy="7302057"/>
        </a:xfrm>
        <a:prstGeom prst="round2Same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err="1"/>
            <a:t>Đô</a:t>
          </a:r>
          <a:r>
            <a:rPr lang="en-US" sz="1800" kern="1200" dirty="0"/>
            <a:t> </a:t>
          </a:r>
          <a:r>
            <a:rPr lang="en-US" sz="1800" kern="1200" dirty="0" err="1"/>
            <a:t>th</a:t>
          </a:r>
          <a:r>
            <a:rPr lang="vi-VN" sz="1800" kern="1200" dirty="0"/>
            <a:t>ị Gia Nghĩa</a:t>
          </a:r>
          <a:endParaRPr lang="en-US" sz="1800" kern="1200" dirty="0"/>
        </a:p>
        <a:p>
          <a:pPr marL="171450" lvl="1" indent="-171450" algn="l" defTabSz="800100">
            <a:lnSpc>
              <a:spcPct val="90000"/>
            </a:lnSpc>
            <a:spcBef>
              <a:spcPct val="0"/>
            </a:spcBef>
            <a:spcAft>
              <a:spcPct val="15000"/>
            </a:spcAft>
            <a:buChar char="•"/>
          </a:pPr>
          <a:r>
            <a:rPr lang="en-US" sz="1800" kern="1200" dirty="0" err="1"/>
            <a:t>Các</a:t>
          </a:r>
          <a:r>
            <a:rPr lang="en-US" sz="1800" kern="1200" dirty="0"/>
            <a:t> </a:t>
          </a:r>
          <a:r>
            <a:rPr lang="en-US" sz="1800" kern="1200" dirty="0" err="1"/>
            <a:t>th</a:t>
          </a:r>
          <a:r>
            <a:rPr lang="vi-VN" sz="1800" kern="1200" dirty="0"/>
            <a:t>ị trấn Huyện</a:t>
          </a:r>
          <a:r>
            <a:rPr lang="en-US" sz="1800" kern="1200" dirty="0"/>
            <a:t> </a:t>
          </a:r>
          <a:r>
            <a:rPr lang="en-US" sz="1800" kern="1200" dirty="0" err="1"/>
            <a:t>lỵ</a:t>
          </a:r>
          <a:r>
            <a:rPr lang="en-US" sz="1800" kern="1200" dirty="0"/>
            <a:t> </a:t>
          </a:r>
          <a:r>
            <a:rPr lang="en-US" sz="1800" kern="1200" dirty="0" err="1"/>
            <a:t>là</a:t>
          </a:r>
          <a:r>
            <a:rPr lang="en-US" sz="1800" kern="1200" dirty="0"/>
            <a:t> </a:t>
          </a:r>
          <a:r>
            <a:rPr lang="en-US" sz="1800" kern="1200" dirty="0" err="1"/>
            <a:t>nh</a:t>
          </a:r>
          <a:r>
            <a:rPr lang="vi-VN" sz="1800" kern="1200" dirty="0"/>
            <a:t>ững điểm động lực lớn cho ph</a:t>
          </a:r>
          <a:r>
            <a:rPr lang="en-US" sz="1800" kern="1200" dirty="0" err="1"/>
            <a:t>át</a:t>
          </a:r>
          <a:r>
            <a:rPr lang="en-US" sz="1800" kern="1200" dirty="0"/>
            <a:t> tri</a:t>
          </a:r>
          <a:r>
            <a:rPr lang="vi-VN" sz="1800" kern="1200" dirty="0"/>
            <a:t>ển kinh tế tr</a:t>
          </a:r>
          <a:r>
            <a:rPr lang="en-US" sz="1800" kern="1200" dirty="0" err="1"/>
            <a:t>ên</a:t>
          </a:r>
          <a:r>
            <a:rPr lang="en-US" sz="1800" kern="1200" dirty="0"/>
            <a:t> </a:t>
          </a:r>
          <a:r>
            <a:rPr lang="en-US" sz="1800" kern="1200" dirty="0" err="1"/>
            <a:t>tuy</a:t>
          </a:r>
          <a:r>
            <a:rPr lang="vi-VN" sz="1800" kern="1200" dirty="0"/>
            <a:t>ến h</a:t>
          </a:r>
          <a:r>
            <a:rPr lang="en-US" sz="1800" kern="1200" dirty="0" err="1"/>
            <a:t>ành</a:t>
          </a:r>
          <a:r>
            <a:rPr lang="en-US" sz="1800" kern="1200" dirty="0"/>
            <a:t> lang </a:t>
          </a:r>
          <a:r>
            <a:rPr lang="en-US" sz="1800" kern="1200" dirty="0" err="1"/>
            <a:t>và</a:t>
          </a:r>
          <a:r>
            <a:rPr lang="en-US" sz="1800" kern="1200" dirty="0"/>
            <a:t> </a:t>
          </a:r>
          <a:r>
            <a:rPr lang="en-US" sz="1800" kern="1200" dirty="0" err="1"/>
            <a:t>toàn</a:t>
          </a:r>
          <a:r>
            <a:rPr lang="en-US" sz="1800" kern="1200" dirty="0"/>
            <a:t> T</a:t>
          </a:r>
          <a:r>
            <a:rPr lang="vi-VN" sz="1800" kern="1200" dirty="0"/>
            <a:t>ỉnh Đắk N</a:t>
          </a:r>
          <a:r>
            <a:rPr lang="en-US" sz="1800" kern="1200" dirty="0" err="1"/>
            <a:t>ông</a:t>
          </a:r>
          <a:r>
            <a:rPr lang="en-US" sz="1800" kern="1200" dirty="0"/>
            <a:t> </a:t>
          </a:r>
        </a:p>
      </dsp:txBody>
      <dsp:txXfrm rot="-5400000">
        <a:off x="915495" y="1185042"/>
        <a:ext cx="7260012" cy="777199"/>
      </dsp:txXfrm>
    </dsp:sp>
    <dsp:sp modelId="{83F0A702-CF82-4A86-AFCC-4E145034D6F1}">
      <dsp:nvSpPr>
        <dsp:cNvPr id="0" name=""/>
        <dsp:cNvSpPr/>
      </dsp:nvSpPr>
      <dsp:spPr>
        <a:xfrm rot="5400000">
          <a:off x="-198759" y="2607502"/>
          <a:ext cx="1325060" cy="927542"/>
        </a:xfrm>
        <a:prstGeom prst="chevron">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vi-VN" sz="800" b="1" kern="1200" dirty="0"/>
            <a:t>-  </a:t>
          </a:r>
          <a:r>
            <a:rPr lang="en-US" sz="800" b="1" kern="1200" dirty="0"/>
            <a:t>Hi</a:t>
          </a:r>
          <a:r>
            <a:rPr lang="vi-VN" sz="800" b="1" kern="1200" dirty="0"/>
            <a:t>ện trạng hệ thống hạ tầng giao th</a:t>
          </a:r>
          <a:r>
            <a:rPr lang="en-US" sz="800" b="1" kern="1200" dirty="0" err="1"/>
            <a:t>ông</a:t>
          </a:r>
          <a:r>
            <a:rPr lang="vi-VN" sz="800" b="1" kern="1200" dirty="0"/>
            <a:t> vận tải  </a:t>
          </a:r>
          <a:endParaRPr lang="en-US" sz="800" kern="1200" dirty="0"/>
        </a:p>
      </dsp:txBody>
      <dsp:txXfrm rot="-5400000">
        <a:off x="0" y="2872514"/>
        <a:ext cx="927542" cy="397518"/>
      </dsp:txXfrm>
    </dsp:sp>
    <dsp:sp modelId="{773E2D03-A7E8-400D-90E1-F75B88C476C0}">
      <dsp:nvSpPr>
        <dsp:cNvPr id="0" name=""/>
        <dsp:cNvSpPr/>
      </dsp:nvSpPr>
      <dsp:spPr>
        <a:xfrm rot="5400000">
          <a:off x="4147926" y="-854757"/>
          <a:ext cx="861289" cy="7302057"/>
        </a:xfrm>
        <a:prstGeom prst="round2Same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i="0" kern="1200" dirty="0"/>
            <a:t>H</a:t>
          </a:r>
          <a:r>
            <a:rPr lang="vi-VN" sz="1800" i="0" kern="1200" dirty="0"/>
            <a:t>ệ thống giao th</a:t>
          </a:r>
          <a:r>
            <a:rPr lang="en-US" sz="1800" i="0" kern="1200" dirty="0" err="1"/>
            <a:t>ông</a:t>
          </a:r>
          <a:r>
            <a:rPr lang="en-US" sz="1800" i="0" kern="1200" dirty="0"/>
            <a:t> </a:t>
          </a:r>
          <a:r>
            <a:rPr lang="en-US" sz="1800" i="0" kern="1200" dirty="0" err="1"/>
            <a:t>đư</a:t>
          </a:r>
          <a:r>
            <a:rPr lang="vi-VN" sz="1800" i="0" kern="1200" dirty="0"/>
            <a:t>ờng bộ</a:t>
          </a:r>
          <a:endParaRPr lang="en-US" sz="1800" i="0" kern="1200" dirty="0"/>
        </a:p>
        <a:p>
          <a:pPr marL="171450" lvl="1" indent="-171450" algn="l" defTabSz="800100">
            <a:lnSpc>
              <a:spcPct val="90000"/>
            </a:lnSpc>
            <a:spcBef>
              <a:spcPct val="0"/>
            </a:spcBef>
            <a:spcAft>
              <a:spcPct val="15000"/>
            </a:spcAft>
            <a:buChar char="•"/>
          </a:pPr>
          <a:r>
            <a:rPr lang="vi-VN" sz="1800" i="0" kern="1200" dirty="0"/>
            <a:t>Về giao thông đ</a:t>
          </a:r>
          <a:r>
            <a:rPr lang="en-US" sz="1800" i="0" kern="1200" dirty="0"/>
            <a:t>ư</a:t>
          </a:r>
          <a:r>
            <a:rPr lang="vi-VN" sz="1800" i="0" kern="1200" dirty="0"/>
            <a:t>ờng sắt</a:t>
          </a:r>
          <a:r>
            <a:rPr lang="en-US" sz="1800" i="0" kern="1200" dirty="0"/>
            <a:t>; </a:t>
          </a:r>
          <a:r>
            <a:rPr lang="vi-VN" sz="1800" i="0" kern="1200" dirty="0"/>
            <a:t>đường thủy nội địa</a:t>
          </a:r>
          <a:endParaRPr lang="en-US" sz="1800" i="0" kern="1200" dirty="0"/>
        </a:p>
        <a:p>
          <a:pPr marL="171450" lvl="1" indent="-171450" algn="l" defTabSz="800100">
            <a:lnSpc>
              <a:spcPct val="90000"/>
            </a:lnSpc>
            <a:spcBef>
              <a:spcPct val="0"/>
            </a:spcBef>
            <a:spcAft>
              <a:spcPct val="15000"/>
            </a:spcAft>
            <a:buChar char="•"/>
          </a:pPr>
          <a:r>
            <a:rPr lang="vi-VN" sz="1800" i="0" kern="1200" dirty="0"/>
            <a:t>Về giao thông </a:t>
          </a:r>
          <a:r>
            <a:rPr lang="en-US" sz="1800" i="0" kern="1200" dirty="0"/>
            <a:t>H</a:t>
          </a:r>
          <a:r>
            <a:rPr lang="vi-VN" sz="1800" i="0" kern="1200" dirty="0"/>
            <a:t>àng không</a:t>
          </a:r>
          <a:r>
            <a:rPr lang="en-US" sz="1800" i="0" kern="1200" dirty="0"/>
            <a:t>; </a:t>
          </a:r>
          <a:r>
            <a:rPr lang="vi-VN" sz="1800" i="0" kern="1200" dirty="0"/>
            <a:t> </a:t>
          </a:r>
          <a:endParaRPr lang="en-US" sz="1800" i="0" kern="1200" dirty="0"/>
        </a:p>
      </dsp:txBody>
      <dsp:txXfrm rot="-5400000">
        <a:off x="927543" y="2407671"/>
        <a:ext cx="7260012" cy="777199"/>
      </dsp:txXfrm>
    </dsp:sp>
    <dsp:sp modelId="{74774981-42EE-487C-9F9A-389A5DA445D4}">
      <dsp:nvSpPr>
        <dsp:cNvPr id="0" name=""/>
        <dsp:cNvSpPr/>
      </dsp:nvSpPr>
      <dsp:spPr>
        <a:xfrm rot="5400000">
          <a:off x="-198759" y="3743898"/>
          <a:ext cx="1325060" cy="927542"/>
        </a:xfrm>
        <a:prstGeom prst="chevron">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b="1" kern="1200" dirty="0" err="1"/>
            <a:t>Đánh</a:t>
          </a:r>
          <a:r>
            <a:rPr lang="en-US" sz="800" b="1" kern="1200" dirty="0"/>
            <a:t> </a:t>
          </a:r>
          <a:r>
            <a:rPr lang="en-US" sz="800" b="1" kern="1200" dirty="0" err="1"/>
            <a:t>giá</a:t>
          </a:r>
          <a:r>
            <a:rPr lang="en-US" sz="800" b="1" kern="1200" dirty="0"/>
            <a:t> </a:t>
          </a:r>
          <a:r>
            <a:rPr lang="en-US" sz="800" b="1" kern="1200" dirty="0" err="1"/>
            <a:t>chung</a:t>
          </a:r>
          <a:r>
            <a:rPr lang="en-US" sz="800" b="1" kern="1200" dirty="0"/>
            <a:t>: </a:t>
          </a:r>
          <a:endParaRPr lang="en-US" sz="800" kern="1200" dirty="0"/>
        </a:p>
      </dsp:txBody>
      <dsp:txXfrm rot="-5400000">
        <a:off x="0" y="4008910"/>
        <a:ext cx="927542" cy="397518"/>
      </dsp:txXfrm>
    </dsp:sp>
    <dsp:sp modelId="{D634694E-5838-4814-8464-A02926CB25C3}">
      <dsp:nvSpPr>
        <dsp:cNvPr id="0" name=""/>
        <dsp:cNvSpPr/>
      </dsp:nvSpPr>
      <dsp:spPr>
        <a:xfrm rot="5400000">
          <a:off x="4147926" y="324755"/>
          <a:ext cx="861289" cy="7302057"/>
        </a:xfrm>
        <a:prstGeom prst="round2Same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err="1"/>
            <a:t>Cơ</a:t>
          </a:r>
          <a:r>
            <a:rPr lang="en-US" sz="2000" kern="1200" dirty="0"/>
            <a:t> </a:t>
          </a:r>
          <a:r>
            <a:rPr lang="en-US" sz="2000" kern="1200" dirty="0" err="1"/>
            <a:t>cấu</a:t>
          </a:r>
          <a:r>
            <a:rPr lang="en-US" sz="2000" kern="1200" dirty="0"/>
            <a:t> </a:t>
          </a:r>
          <a:r>
            <a:rPr lang="en-US" sz="2000" kern="1200" dirty="0" err="1"/>
            <a:t>kinh</a:t>
          </a:r>
          <a:r>
            <a:rPr lang="en-US" sz="2000" kern="1200" dirty="0"/>
            <a:t> </a:t>
          </a:r>
          <a:r>
            <a:rPr lang="en-US" sz="2000" kern="1200" dirty="0" err="1"/>
            <a:t>tế</a:t>
          </a:r>
          <a:endParaRPr lang="en-US" sz="2000" kern="1200" dirty="0"/>
        </a:p>
        <a:p>
          <a:pPr marL="228600" lvl="1" indent="-228600" algn="l" defTabSz="889000">
            <a:lnSpc>
              <a:spcPct val="90000"/>
            </a:lnSpc>
            <a:spcBef>
              <a:spcPct val="0"/>
            </a:spcBef>
            <a:spcAft>
              <a:spcPct val="15000"/>
            </a:spcAft>
            <a:buChar char="•"/>
          </a:pPr>
          <a:r>
            <a:rPr lang="en-US" sz="2000" kern="1200" dirty="0" err="1"/>
            <a:t>Hệ</a:t>
          </a:r>
          <a:r>
            <a:rPr lang="en-US" sz="2000" kern="1200" dirty="0"/>
            <a:t> </a:t>
          </a:r>
          <a:r>
            <a:rPr lang="en-US" sz="2000" kern="1200" dirty="0" err="1"/>
            <a:t>thống</a:t>
          </a:r>
          <a:r>
            <a:rPr lang="en-US" sz="2000" kern="1200" dirty="0"/>
            <a:t> </a:t>
          </a:r>
          <a:r>
            <a:rPr lang="en-US" sz="2000" kern="1200" dirty="0" err="1"/>
            <a:t>đô</a:t>
          </a:r>
          <a:r>
            <a:rPr lang="en-US" sz="2000" kern="1200" dirty="0"/>
            <a:t> </a:t>
          </a:r>
          <a:r>
            <a:rPr lang="en-US" sz="2000" kern="1200" dirty="0" err="1"/>
            <a:t>thị</a:t>
          </a:r>
          <a:r>
            <a:rPr lang="en-US" sz="2000" kern="1200" dirty="0"/>
            <a:t> </a:t>
          </a:r>
          <a:r>
            <a:rPr lang="en-US" sz="2000" kern="1200" dirty="0" err="1"/>
            <a:t>và</a:t>
          </a:r>
          <a:r>
            <a:rPr lang="en-US" sz="2000" kern="1200" dirty="0"/>
            <a:t> </a:t>
          </a:r>
          <a:r>
            <a:rPr lang="en-US" sz="2000" kern="1200" dirty="0" err="1"/>
            <a:t>tốc</a:t>
          </a:r>
          <a:r>
            <a:rPr lang="en-US" sz="2000" kern="1200" dirty="0"/>
            <a:t> </a:t>
          </a:r>
          <a:r>
            <a:rPr lang="en-US" sz="2000" kern="1200" dirty="0" err="1"/>
            <a:t>độ</a:t>
          </a:r>
          <a:r>
            <a:rPr lang="en-US" sz="2000" kern="1200" dirty="0"/>
            <a:t> </a:t>
          </a:r>
          <a:r>
            <a:rPr lang="en-US" sz="2000" kern="1200" dirty="0" err="1"/>
            <a:t>phát</a:t>
          </a:r>
          <a:r>
            <a:rPr lang="en-US" sz="2000" kern="1200" dirty="0"/>
            <a:t> </a:t>
          </a:r>
          <a:r>
            <a:rPr lang="en-US" sz="2000" kern="1200" dirty="0" err="1"/>
            <a:t>triển</a:t>
          </a:r>
          <a:endParaRPr lang="en-US" sz="2000" kern="1200" dirty="0"/>
        </a:p>
        <a:p>
          <a:pPr marL="228600" lvl="1" indent="-228600" algn="l" defTabSz="889000">
            <a:lnSpc>
              <a:spcPct val="90000"/>
            </a:lnSpc>
            <a:spcBef>
              <a:spcPct val="0"/>
            </a:spcBef>
            <a:spcAft>
              <a:spcPct val="15000"/>
            </a:spcAft>
            <a:buChar char="•"/>
          </a:pPr>
          <a:r>
            <a:rPr lang="vi-VN" sz="2000" kern="1200" dirty="0"/>
            <a:t>Hệ thống hạ tầng giao thông vận tải</a:t>
          </a:r>
          <a:r>
            <a:rPr lang="en-US" sz="2000" kern="1200" dirty="0"/>
            <a:t>  </a:t>
          </a:r>
        </a:p>
      </dsp:txBody>
      <dsp:txXfrm rot="-5400000">
        <a:off x="927543" y="3587184"/>
        <a:ext cx="7260012" cy="777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C3D7B-89B7-4445-AB05-D7CD69129FBA}">
      <dsp:nvSpPr>
        <dsp:cNvPr id="0" name=""/>
        <dsp:cNvSpPr/>
      </dsp:nvSpPr>
      <dsp:spPr>
        <a:xfrm>
          <a:off x="1676399" y="0"/>
          <a:ext cx="4876800" cy="487680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38F73C-D761-4F1A-8ADA-4F74FD8A3A82}">
      <dsp:nvSpPr>
        <dsp:cNvPr id="0" name=""/>
        <dsp:cNvSpPr/>
      </dsp:nvSpPr>
      <dsp:spPr>
        <a:xfrm>
          <a:off x="2139696" y="463296"/>
          <a:ext cx="1901952" cy="1901952"/>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vi-VN" sz="2300" b="1" i="1" kern="1200"/>
            <a:t>Xét trong </a:t>
          </a:r>
          <a:r>
            <a:rPr lang="en-US" sz="2300" b="1" i="1" kern="1200"/>
            <a:t>M</a:t>
          </a:r>
          <a:r>
            <a:rPr lang="vi-VN" sz="2300" b="1" i="1" kern="1200"/>
            <a:t>ối quan hệ li</a:t>
          </a:r>
          <a:r>
            <a:rPr lang="en-US" sz="2300" b="1" i="1" kern="1200"/>
            <a:t>ên vùng</a:t>
          </a:r>
          <a:r>
            <a:rPr lang="vi-VN" sz="2300" b="1" i="1" kern="1200"/>
            <a:t> Tây Nguyên:</a:t>
          </a:r>
          <a:endParaRPr lang="en-US" sz="2300" kern="1200"/>
        </a:p>
      </dsp:txBody>
      <dsp:txXfrm>
        <a:off x="2232542" y="556142"/>
        <a:ext cx="1716260" cy="1716260"/>
      </dsp:txXfrm>
    </dsp:sp>
    <dsp:sp modelId="{8F1636B5-449F-4C66-A2C2-C8692F01E514}">
      <dsp:nvSpPr>
        <dsp:cNvPr id="0" name=""/>
        <dsp:cNvSpPr/>
      </dsp:nvSpPr>
      <dsp:spPr>
        <a:xfrm>
          <a:off x="4187952" y="463296"/>
          <a:ext cx="1901952" cy="1901952"/>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vi-VN" sz="2300" b="1" i="1" kern="1200"/>
            <a:t>Xét trong</a:t>
          </a:r>
          <a:r>
            <a:rPr lang="en-US" sz="2300" b="1" i="1" kern="1200"/>
            <a:t> M</a:t>
          </a:r>
          <a:r>
            <a:rPr lang="vi-VN" sz="2300" b="1" i="1" kern="1200"/>
            <a:t>ối quan hệ nội v</a:t>
          </a:r>
          <a:r>
            <a:rPr lang="en-US" sz="2300" b="1" i="1" kern="1200"/>
            <a:t>ùng</a:t>
          </a:r>
          <a:endParaRPr lang="en-US" sz="2300" kern="1200"/>
        </a:p>
      </dsp:txBody>
      <dsp:txXfrm>
        <a:off x="4280798" y="556142"/>
        <a:ext cx="1716260" cy="1716260"/>
      </dsp:txXfrm>
    </dsp:sp>
    <dsp:sp modelId="{6720BF32-19A6-4828-AD5F-E79B3D858F2D}">
      <dsp:nvSpPr>
        <dsp:cNvPr id="0" name=""/>
        <dsp:cNvSpPr/>
      </dsp:nvSpPr>
      <dsp:spPr>
        <a:xfrm>
          <a:off x="2139696" y="2511552"/>
          <a:ext cx="1901952" cy="1901952"/>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vi-VN" sz="2300" b="1" i="1" kern="1200" dirty="0"/>
            <a:t>Về Định hướng phát triển giao thông</a:t>
          </a:r>
          <a:r>
            <a:rPr lang="vi-VN" sz="2300" kern="1200" dirty="0"/>
            <a:t> </a:t>
          </a:r>
          <a:endParaRPr lang="en-US" sz="2300" kern="1200" dirty="0"/>
        </a:p>
      </dsp:txBody>
      <dsp:txXfrm>
        <a:off x="2232542" y="2604398"/>
        <a:ext cx="1716260" cy="1716260"/>
      </dsp:txXfrm>
    </dsp:sp>
    <dsp:sp modelId="{3DEB1C82-9763-4187-AB65-3D8A4435A261}">
      <dsp:nvSpPr>
        <dsp:cNvPr id="0" name=""/>
        <dsp:cNvSpPr/>
      </dsp:nvSpPr>
      <dsp:spPr>
        <a:xfrm>
          <a:off x="4187952" y="2511552"/>
          <a:ext cx="1901952" cy="1901952"/>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vi-VN" sz="2300" b="1" i="1" kern="1200"/>
            <a:t>Đắc Nông trong chiến lược phát triển Vùng:</a:t>
          </a:r>
          <a:r>
            <a:rPr lang="vi-VN" sz="2300" b="1" kern="1200"/>
            <a:t> </a:t>
          </a:r>
          <a:endParaRPr lang="en-US" sz="2300" kern="1200"/>
        </a:p>
      </dsp:txBody>
      <dsp:txXfrm>
        <a:off x="4280798" y="2604398"/>
        <a:ext cx="1716260" cy="17162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F73B9F-A830-4137-81A6-F72D4A6B5B78}">
      <dsp:nvSpPr>
        <dsp:cNvPr id="0" name=""/>
        <dsp:cNvSpPr/>
      </dsp:nvSpPr>
      <dsp:spPr>
        <a:xfrm>
          <a:off x="0" y="1210683"/>
          <a:ext cx="8610600" cy="5796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11F663-595F-423D-9AF8-B40DD6E8CF4E}">
      <dsp:nvSpPr>
        <dsp:cNvPr id="0" name=""/>
        <dsp:cNvSpPr/>
      </dsp:nvSpPr>
      <dsp:spPr>
        <a:xfrm>
          <a:off x="422121" y="206467"/>
          <a:ext cx="8188417" cy="1508445"/>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22" tIns="0" rIns="227822" bIns="0" numCol="1" spcCol="1270" anchor="ctr" anchorCtr="0">
          <a:noAutofit/>
        </a:bodyPr>
        <a:lstStyle/>
        <a:p>
          <a:pPr marL="0" lvl="0" indent="0" algn="l" defTabSz="889000">
            <a:lnSpc>
              <a:spcPct val="90000"/>
            </a:lnSpc>
            <a:spcBef>
              <a:spcPct val="0"/>
            </a:spcBef>
            <a:spcAft>
              <a:spcPct val="35000"/>
            </a:spcAft>
            <a:buNone/>
          </a:pPr>
          <a:r>
            <a:rPr lang="vi-VN" sz="2000" b="1" i="1" kern="1200" dirty="0"/>
            <a:t>+ Về hệ thống đường bộ</a:t>
          </a:r>
          <a:r>
            <a:rPr lang="vi-VN" sz="2000" b="1" kern="1200" dirty="0"/>
            <a:t>:</a:t>
          </a:r>
          <a:r>
            <a:rPr lang="vi-VN" sz="2000" kern="1200" dirty="0"/>
            <a:t> </a:t>
          </a:r>
          <a:endParaRPr lang="en-US" sz="2000" kern="1200" dirty="0"/>
        </a:p>
        <a:p>
          <a:pPr marL="0" lvl="0" indent="0" algn="l" defTabSz="889000">
            <a:lnSpc>
              <a:spcPct val="90000"/>
            </a:lnSpc>
            <a:spcBef>
              <a:spcPct val="0"/>
            </a:spcBef>
            <a:spcAft>
              <a:spcPct val="35000"/>
            </a:spcAft>
            <a:buNone/>
          </a:pPr>
          <a:r>
            <a:rPr lang="vi-VN" sz="1800" kern="1200" dirty="0"/>
            <a:t>Xây dựng và hoàn chỉnh khung hạ tầng giao thông trong kết nối vùng và Tỉnh: hoàn thiện và đồng bộ QL14; QL 28, các tuyến tỉnh lộ. Định hướng các tuyến giao thông và xây dựng hoàn chỉnh hệ thống đường kết nối các khu kinh tế cửa khẩu; các bến xe khách liên tỉnh  </a:t>
          </a:r>
          <a:endParaRPr lang="en-US" sz="1800" kern="1200" dirty="0"/>
        </a:p>
      </dsp:txBody>
      <dsp:txXfrm>
        <a:off x="495757" y="280103"/>
        <a:ext cx="8041145" cy="1361173"/>
      </dsp:txXfrm>
    </dsp:sp>
    <dsp:sp modelId="{24BF2E9D-EE32-436B-8842-0ABC574E163C}">
      <dsp:nvSpPr>
        <dsp:cNvPr id="0" name=""/>
        <dsp:cNvSpPr/>
      </dsp:nvSpPr>
      <dsp:spPr>
        <a:xfrm>
          <a:off x="0" y="2862121"/>
          <a:ext cx="8610600" cy="5796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F9B102-03FE-4CA1-AFA1-BF78319DEA4D}">
      <dsp:nvSpPr>
        <dsp:cNvPr id="0" name=""/>
        <dsp:cNvSpPr/>
      </dsp:nvSpPr>
      <dsp:spPr>
        <a:xfrm>
          <a:off x="422121" y="1914483"/>
          <a:ext cx="8188417" cy="1287118"/>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22" tIns="0" rIns="227822" bIns="0" numCol="1" spcCol="1270" anchor="ctr" anchorCtr="0">
          <a:noAutofit/>
        </a:bodyPr>
        <a:lstStyle/>
        <a:p>
          <a:pPr marL="0" lvl="0" indent="0" algn="l" defTabSz="889000">
            <a:lnSpc>
              <a:spcPct val="90000"/>
            </a:lnSpc>
            <a:spcBef>
              <a:spcPct val="0"/>
            </a:spcBef>
            <a:spcAft>
              <a:spcPct val="35000"/>
            </a:spcAft>
            <a:buNone/>
          </a:pPr>
          <a:r>
            <a:rPr lang="vi-VN" sz="2000" b="1" i="1" kern="1200" dirty="0"/>
            <a:t>+ Về hệ thống đường sắt</a:t>
          </a:r>
          <a:r>
            <a:rPr lang="vi-VN" sz="2000" b="1" kern="1200" dirty="0"/>
            <a:t>: </a:t>
          </a:r>
        </a:p>
        <a:p>
          <a:pPr marL="0" lvl="0" indent="0" algn="l" defTabSz="889000">
            <a:lnSpc>
              <a:spcPct val="90000"/>
            </a:lnSpc>
            <a:spcBef>
              <a:spcPct val="0"/>
            </a:spcBef>
            <a:spcAft>
              <a:spcPct val="35000"/>
            </a:spcAft>
            <a:buNone/>
          </a:pPr>
          <a:r>
            <a:rPr lang="vi-VN" sz="1600" kern="1200" dirty="0"/>
            <a:t>xây dựng tuyến đường sắt </a:t>
          </a:r>
          <a:r>
            <a:rPr lang="vi-VN" sz="1600" b="1" kern="1200" dirty="0"/>
            <a:t>nối Gia Nghĩa – Quảng Khê – Lâm Đồng với cảng Kê Gà </a:t>
          </a:r>
          <a:r>
            <a:rPr lang="vi-VN" sz="1600" kern="1200" dirty="0"/>
            <a:t>(tỉnh Bình Thuận) nhằm đáp ứng nhu cầu vận chuyền hàng hóa với tiến độ phát triển công nghiệp khai thác bô xít và luyện alumin và hệ thống các ngành công nghiệp chế biến nông sản của tỉnh và vùng </a:t>
          </a:r>
          <a:endParaRPr lang="en-US" sz="1600" kern="1200" dirty="0"/>
        </a:p>
      </dsp:txBody>
      <dsp:txXfrm>
        <a:off x="484953" y="1977315"/>
        <a:ext cx="8062753" cy="1161454"/>
      </dsp:txXfrm>
    </dsp:sp>
    <dsp:sp modelId="{ADB515DC-1FEB-47D2-B83E-F40D30AC7586}">
      <dsp:nvSpPr>
        <dsp:cNvPr id="0" name=""/>
        <dsp:cNvSpPr/>
      </dsp:nvSpPr>
      <dsp:spPr>
        <a:xfrm>
          <a:off x="0" y="4579921"/>
          <a:ext cx="8610600" cy="579600"/>
        </a:xfrm>
        <a:prstGeom prst="rect">
          <a:avLst/>
        </a:prstGeom>
        <a:solidFill>
          <a:schemeClr val="lt1">
            <a:alpha val="90000"/>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7EF3D0-1813-47D5-B81C-4E23FC9296CB}">
      <dsp:nvSpPr>
        <dsp:cNvPr id="0" name=""/>
        <dsp:cNvSpPr/>
      </dsp:nvSpPr>
      <dsp:spPr>
        <a:xfrm>
          <a:off x="422121" y="3643146"/>
          <a:ext cx="8188417" cy="1353479"/>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822" tIns="0" rIns="227822" bIns="0" numCol="1" spcCol="1270" anchor="ctr" anchorCtr="0">
          <a:noAutofit/>
        </a:bodyPr>
        <a:lstStyle/>
        <a:p>
          <a:pPr marL="0" lvl="0" indent="0" algn="l" defTabSz="889000">
            <a:lnSpc>
              <a:spcPct val="90000"/>
            </a:lnSpc>
            <a:spcBef>
              <a:spcPct val="0"/>
            </a:spcBef>
            <a:spcAft>
              <a:spcPct val="35000"/>
            </a:spcAft>
            <a:buNone/>
          </a:pPr>
          <a:r>
            <a:rPr lang="vi-VN" sz="2000" b="1" i="1" kern="1200" dirty="0"/>
            <a:t>+ Đường hàng không</a:t>
          </a:r>
          <a:r>
            <a:rPr lang="vi-VN" sz="1800" i="1" kern="1200" dirty="0"/>
            <a:t>:</a:t>
          </a:r>
        </a:p>
        <a:p>
          <a:pPr marL="0" lvl="0" indent="0" algn="l" defTabSz="889000">
            <a:lnSpc>
              <a:spcPct val="90000"/>
            </a:lnSpc>
            <a:spcBef>
              <a:spcPct val="0"/>
            </a:spcBef>
            <a:spcAft>
              <a:spcPct val="35000"/>
            </a:spcAft>
            <a:buNone/>
          </a:pPr>
          <a:r>
            <a:rPr lang="vi-VN" sz="1800" kern="1200" dirty="0"/>
            <a:t>Chiến lược phát triển kinh tế cho Tỉnh, sân bay Nhân Cơ thực sự rất cần thiết trong</a:t>
          </a:r>
          <a:r>
            <a:rPr lang="en-US" sz="1800" kern="1200" dirty="0"/>
            <a:t> </a:t>
          </a:r>
          <a:r>
            <a:rPr lang="en-US" sz="1800" kern="1200" dirty="0" err="1"/>
            <a:t>giai</a:t>
          </a:r>
          <a:r>
            <a:rPr lang="en-US" sz="1800" kern="1200" dirty="0"/>
            <a:t> </a:t>
          </a:r>
          <a:r>
            <a:rPr lang="en-US" sz="1800" kern="1200" dirty="0" err="1"/>
            <a:t>đo</a:t>
          </a:r>
          <a:r>
            <a:rPr lang="vi-VN" sz="1800" kern="1200" dirty="0"/>
            <a:t>ạn </a:t>
          </a:r>
          <a:r>
            <a:rPr lang="en-US" sz="1800" kern="1200" dirty="0"/>
            <a:t>đ</a:t>
          </a:r>
          <a:r>
            <a:rPr lang="vi-VN" sz="1800" kern="1200" dirty="0"/>
            <a:t>ịnh hướng đến năm 2030 nhằm </a:t>
          </a:r>
          <a:r>
            <a:rPr lang="en-US" sz="1800" kern="1200" dirty="0" err="1"/>
            <a:t>ph</a:t>
          </a:r>
          <a:r>
            <a:rPr lang="vi-VN" sz="1800" kern="1200" dirty="0"/>
            <a:t>ục vụ cho hoạt động h</a:t>
          </a:r>
          <a:r>
            <a:rPr lang="en-US" sz="1800" kern="1200" dirty="0" err="1"/>
            <a:t>àng</a:t>
          </a:r>
          <a:r>
            <a:rPr lang="en-US" sz="1800" kern="1200" dirty="0"/>
            <a:t> </a:t>
          </a:r>
          <a:r>
            <a:rPr lang="en-US" sz="1800" kern="1200" dirty="0" err="1"/>
            <a:t>không</a:t>
          </a:r>
          <a:r>
            <a:rPr lang="en-US" sz="1800" kern="1200" dirty="0"/>
            <a:t> </a:t>
          </a:r>
          <a:r>
            <a:rPr lang="en-US" sz="1800" kern="1200" dirty="0" err="1"/>
            <a:t>chung</a:t>
          </a:r>
          <a:r>
            <a:rPr lang="vi-VN" sz="1800" kern="1200" dirty="0"/>
            <a:t> và tạo động lực phát triển kinh tế địa phương. </a:t>
          </a:r>
          <a:endParaRPr lang="en-US" sz="1800" kern="1200" dirty="0"/>
        </a:p>
      </dsp:txBody>
      <dsp:txXfrm>
        <a:off x="488192" y="3709217"/>
        <a:ext cx="8056275" cy="122133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44E0B-084E-4F15-95E4-034DE97B4F71}">
      <dsp:nvSpPr>
        <dsp:cNvPr id="0" name=""/>
        <dsp:cNvSpPr/>
      </dsp:nvSpPr>
      <dsp:spPr>
        <a:xfrm>
          <a:off x="2268" y="0"/>
          <a:ext cx="2403747" cy="3946689"/>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t>Đ</a:t>
          </a:r>
          <a:r>
            <a:rPr lang="vi-VN" sz="1600" b="1" kern="1200" dirty="0"/>
            <a:t>ầu tư hoàn thiện các công trình hậu cần logistics</a:t>
          </a:r>
          <a:r>
            <a:rPr lang="vi-VN" sz="1400" b="1" kern="1200" dirty="0"/>
            <a:t>, </a:t>
          </a:r>
        </a:p>
        <a:p>
          <a:pPr marL="0" lvl="0" indent="0" algn="ctr" defTabSz="711200">
            <a:lnSpc>
              <a:spcPct val="90000"/>
            </a:lnSpc>
            <a:spcBef>
              <a:spcPct val="0"/>
            </a:spcBef>
            <a:spcAft>
              <a:spcPct val="35000"/>
            </a:spcAft>
            <a:buNone/>
          </a:pPr>
          <a:r>
            <a:rPr lang="vi-VN" sz="1400" kern="1200" dirty="0"/>
            <a:t>(kết nối các tuyến đường bộ, đường sắt; sân bay, và kết nối cảng biển trong liên kết vùng ( cảng Cà NÁ)).</a:t>
          </a:r>
          <a:endParaRPr lang="en-US" sz="1600" kern="1200" dirty="0"/>
        </a:p>
      </dsp:txBody>
      <dsp:txXfrm>
        <a:off x="2268" y="1578675"/>
        <a:ext cx="2403747" cy="1578675"/>
      </dsp:txXfrm>
    </dsp:sp>
    <dsp:sp modelId="{CC807F09-B5D6-44D3-BCA3-6567C62215B2}">
      <dsp:nvSpPr>
        <dsp:cNvPr id="0" name=""/>
        <dsp:cNvSpPr/>
      </dsp:nvSpPr>
      <dsp:spPr>
        <a:xfrm>
          <a:off x="547018" y="236801"/>
          <a:ext cx="1314247" cy="1314247"/>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3AB35A-9BB5-41BD-9E66-0E088F38160F}">
      <dsp:nvSpPr>
        <dsp:cNvPr id="0" name=""/>
        <dsp:cNvSpPr/>
      </dsp:nvSpPr>
      <dsp:spPr>
        <a:xfrm>
          <a:off x="2468191" y="0"/>
          <a:ext cx="2789588" cy="3946689"/>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vi-VN" sz="1800" b="1" kern="1200" dirty="0"/>
            <a:t>X</a:t>
          </a:r>
          <a:r>
            <a:rPr lang="en-US" sz="1800" b="1" kern="1200" dirty="0" err="1"/>
            <a:t>ây</a:t>
          </a:r>
          <a:r>
            <a:rPr lang="en-US" sz="1800" b="1" kern="1200" dirty="0"/>
            <a:t> d</a:t>
          </a:r>
          <a:r>
            <a:rPr lang="vi-VN" sz="1800" b="1" kern="1200" dirty="0"/>
            <a:t>ựng Trung t</a:t>
          </a:r>
          <a:r>
            <a:rPr lang="en-US" sz="1800" b="1" kern="1200" dirty="0" err="1"/>
            <a:t>âm</a:t>
          </a:r>
          <a:r>
            <a:rPr lang="en-US" sz="1800" b="1" kern="1200" dirty="0"/>
            <a:t> logistics c</a:t>
          </a:r>
          <a:r>
            <a:rPr lang="vi-VN" sz="1800" b="1" kern="1200" dirty="0"/>
            <a:t>ấp v</a:t>
          </a:r>
          <a:r>
            <a:rPr lang="en-US" sz="1800" b="1" kern="1200" dirty="0" err="1"/>
            <a:t>ùng</a:t>
          </a:r>
          <a:r>
            <a:rPr lang="en-US" sz="1600" b="1" kern="1200" dirty="0"/>
            <a:t> </a:t>
          </a:r>
          <a:endParaRPr lang="vi-VN" sz="1600" b="1" kern="1200" dirty="0"/>
        </a:p>
        <a:p>
          <a:pPr marL="0" lvl="0" indent="0" algn="ctr" defTabSz="800100">
            <a:lnSpc>
              <a:spcPct val="90000"/>
            </a:lnSpc>
            <a:spcBef>
              <a:spcPct val="0"/>
            </a:spcBef>
            <a:spcAft>
              <a:spcPct val="35000"/>
            </a:spcAft>
            <a:buNone/>
          </a:pPr>
          <a:r>
            <a:rPr lang="vi-VN" sz="1400" kern="1200" dirty="0"/>
            <a:t>trong hành lang phát triển kinh tế phía tây – Tây nguyên và chuổi đô thị kết nối các khu kinh tế của khẩu</a:t>
          </a:r>
          <a:endParaRPr lang="en-US" sz="1400" kern="1200" dirty="0"/>
        </a:p>
      </dsp:txBody>
      <dsp:txXfrm>
        <a:off x="2468191" y="1578675"/>
        <a:ext cx="2789588" cy="1578675"/>
      </dsp:txXfrm>
    </dsp:sp>
    <dsp:sp modelId="{FE733AD2-FD21-4D53-860C-F848D09B41AE}">
      <dsp:nvSpPr>
        <dsp:cNvPr id="0" name=""/>
        <dsp:cNvSpPr/>
      </dsp:nvSpPr>
      <dsp:spPr>
        <a:xfrm>
          <a:off x="3205862" y="236801"/>
          <a:ext cx="1314247" cy="1314247"/>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D2389A-E0C3-4306-A331-0B42B99A9752}">
      <dsp:nvSpPr>
        <dsp:cNvPr id="0" name=""/>
        <dsp:cNvSpPr/>
      </dsp:nvSpPr>
      <dsp:spPr>
        <a:xfrm>
          <a:off x="5322214" y="0"/>
          <a:ext cx="2919555" cy="3946689"/>
        </a:xfrm>
        <a:prstGeom prst="roundRect">
          <a:avLst>
            <a:gd name="adj" fmla="val 10000"/>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vi-VN" sz="1600" b="1" kern="1200" dirty="0"/>
            <a:t>Đầu tư các công trình giao thông kết nối; </a:t>
          </a:r>
        </a:p>
        <a:p>
          <a:pPr marL="0" lvl="0" indent="0" algn="ctr" defTabSz="711200">
            <a:lnSpc>
              <a:spcPct val="90000"/>
            </a:lnSpc>
            <a:spcBef>
              <a:spcPct val="0"/>
            </a:spcBef>
            <a:spcAft>
              <a:spcPct val="35000"/>
            </a:spcAft>
            <a:buNone/>
          </a:pPr>
          <a:r>
            <a:rPr lang="vi-VN" sz="1600" kern="1200" dirty="0"/>
            <a:t>kết nối, liên thông và đa phương thức (đường bộ, đường thủy, đường sắt, đường không)</a:t>
          </a:r>
          <a:endParaRPr lang="en-US" sz="1600" kern="1200" dirty="0"/>
        </a:p>
      </dsp:txBody>
      <dsp:txXfrm>
        <a:off x="5322214" y="1578675"/>
        <a:ext cx="2919555" cy="1578675"/>
      </dsp:txXfrm>
    </dsp:sp>
    <dsp:sp modelId="{F0921125-8D8E-4E76-9168-05F5775BA7BD}">
      <dsp:nvSpPr>
        <dsp:cNvPr id="0" name=""/>
        <dsp:cNvSpPr/>
      </dsp:nvSpPr>
      <dsp:spPr>
        <a:xfrm>
          <a:off x="6122609" y="236801"/>
          <a:ext cx="1314247" cy="1314247"/>
        </a:xfrm>
        <a:prstGeom prst="ellipse">
          <a:avLst/>
        </a:prstGeom>
        <a:solidFill>
          <a:schemeClr val="accent1">
            <a:tint val="5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00C358-1593-42B8-AFF2-2EE6D14D8CC6}">
      <dsp:nvSpPr>
        <dsp:cNvPr id="0" name=""/>
        <dsp:cNvSpPr/>
      </dsp:nvSpPr>
      <dsp:spPr>
        <a:xfrm>
          <a:off x="329671" y="3157351"/>
          <a:ext cx="7582437" cy="592003"/>
        </a:xfrm>
        <a:prstGeom prst="leftRightArrow">
          <a:avLst/>
        </a:prstGeom>
        <a:solidFill>
          <a:schemeClr val="accent1">
            <a:tint val="60000"/>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9D81A0A-26B5-4D0E-ADF9-A6888AEB9EDA}"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5888F-EBCD-4FB8-A343-19C5D9157EFE}"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D81A0A-26B5-4D0E-ADF9-A6888AEB9EDA}"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D81A0A-26B5-4D0E-ADF9-A6888AEB9EDA}"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D81A0A-26B5-4D0E-ADF9-A6888AEB9EDA}"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D81A0A-26B5-4D0E-ADF9-A6888AEB9EDA}"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75888F-EBCD-4FB8-A343-19C5D9157EFE}"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9D81A0A-26B5-4D0E-ADF9-A6888AEB9EDA}"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D81A0A-26B5-4D0E-ADF9-A6888AEB9EDA}" type="datetimeFigureOut">
              <a:rPr lang="en-US" smtClean="0"/>
              <a:t>10/16/2021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75888F-EBCD-4FB8-A343-19C5D9157EFE}"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9D81A0A-26B5-4D0E-ADF9-A6888AEB9EDA}" type="datetimeFigureOut">
              <a:rPr lang="en-US" smtClean="0"/>
              <a:t>10/16/2021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D81A0A-26B5-4D0E-ADF9-A6888AEB9EDA}" type="datetimeFigureOut">
              <a:rPr lang="en-US" smtClean="0"/>
              <a:t>10/16/2021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D81A0A-26B5-4D0E-ADF9-A6888AEB9EDA}"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5888F-EBCD-4FB8-A343-19C5D9157EFE}"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D81A0A-26B5-4D0E-ADF9-A6888AEB9EDA}"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75888F-EBCD-4FB8-A343-19C5D9157E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29D81A0A-26B5-4D0E-ADF9-A6888AEB9EDA}" type="datetimeFigureOut">
              <a:rPr lang="en-US" smtClean="0"/>
              <a:t>10/16/2021</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E75888F-EBCD-4FB8-A343-19C5D9157EF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971800"/>
            <a:ext cx="7848600" cy="1927225"/>
          </a:xfrm>
        </p:spPr>
        <p:txBody>
          <a:bodyPr/>
          <a:lstStyle/>
          <a:p>
            <a:r>
              <a:rPr lang="en-US" sz="2000" b="1" dirty="0"/>
              <a:t>Đ</a:t>
            </a:r>
            <a:r>
              <a:rPr lang="vi-VN" sz="2000" b="1" dirty="0"/>
              <a:t>ỊNH HƯỚNG PH</a:t>
            </a:r>
            <a:r>
              <a:rPr lang="en-US" sz="2000" b="1" dirty="0"/>
              <a:t>ÁT TRI</a:t>
            </a:r>
            <a:r>
              <a:rPr lang="vi-VN" sz="2000" b="1" dirty="0"/>
              <a:t>ỂN </a:t>
            </a:r>
            <a:br>
              <a:rPr lang="en-US" sz="2000" dirty="0"/>
            </a:br>
            <a:r>
              <a:rPr lang="en-US" sz="2000" b="1" dirty="0"/>
              <a:t>K</a:t>
            </a:r>
            <a:r>
              <a:rPr lang="vi-VN" sz="2000" b="1" dirty="0"/>
              <a:t>ẾT CẤU HẠ TẦNG GIAO TH</a:t>
            </a:r>
            <a:r>
              <a:rPr lang="en-US" sz="2000" b="1" dirty="0"/>
              <a:t>ÔNG V</a:t>
            </a:r>
            <a:r>
              <a:rPr lang="vi-VN" sz="2000" b="1" dirty="0"/>
              <a:t>ẬN TẢI V</a:t>
            </a:r>
            <a:r>
              <a:rPr lang="en-US" sz="2000" b="1" dirty="0"/>
              <a:t>À H</a:t>
            </a:r>
            <a:r>
              <a:rPr lang="vi-VN" sz="2000" b="1" dirty="0"/>
              <a:t>Ạ TẦNG LOGISTICS TỈNH ĐẮK N</a:t>
            </a:r>
            <a:r>
              <a:rPr lang="en-US" sz="2000" b="1" dirty="0"/>
              <a:t>ÔNG TH</a:t>
            </a:r>
            <a:r>
              <a:rPr lang="vi-VN" sz="2000" b="1" dirty="0"/>
              <a:t>ỜI KỲ 2021-2030, </a:t>
            </a:r>
            <a:r>
              <a:rPr lang="en-US" sz="2000" b="1" dirty="0"/>
              <a:t>T</a:t>
            </a:r>
            <a:r>
              <a:rPr lang="vi-VN" sz="2000" b="1" dirty="0"/>
              <a:t>ẦM NH</a:t>
            </a:r>
            <a:r>
              <a:rPr lang="en-US" sz="2000" b="1" dirty="0"/>
              <a:t>ÌN Đ</a:t>
            </a:r>
            <a:r>
              <a:rPr lang="vi-VN" sz="2000" b="1" dirty="0"/>
              <a:t>ẾN NĂM 2050</a:t>
            </a:r>
            <a:br>
              <a:rPr lang="en-US" sz="2000" dirty="0"/>
            </a:br>
            <a:endParaRPr lang="en-US" sz="2000" dirty="0"/>
          </a:p>
        </p:txBody>
      </p:sp>
      <p:sp>
        <p:nvSpPr>
          <p:cNvPr id="27" name="Title 1"/>
          <p:cNvSpPr txBox="1">
            <a:spLocks/>
          </p:cNvSpPr>
          <p:nvPr/>
        </p:nvSpPr>
        <p:spPr>
          <a:xfrm>
            <a:off x="762000" y="533401"/>
            <a:ext cx="7848600" cy="914400"/>
          </a:xfrm>
          <a:prstGeom prst="rect">
            <a:avLst/>
          </a:prstGeom>
        </p:spPr>
        <p:txBody>
          <a:bodyPr vert="horz" lIns="91440" tIns="45720" rIns="91440" bIns="45720" rtlCol="0" anchor="b">
            <a:noAutofit/>
          </a:bodyPr>
          <a:lstStyle>
            <a:lvl1pPr algn="l" defTabSz="914400" rtl="0" eaLnBrk="1" latinLnBrk="0" hangingPunct="1">
              <a:spcBef>
                <a:spcPct val="0"/>
              </a:spcBef>
              <a:buNone/>
              <a:defRPr sz="5400" kern="1200" cap="all" spc="-100" baseline="0">
                <a:solidFill>
                  <a:schemeClr val="tx2"/>
                </a:solidFill>
                <a:latin typeface="+mj-lt"/>
                <a:ea typeface="+mj-ea"/>
                <a:cs typeface="+mj-cs"/>
              </a:defRPr>
            </a:lvl1pPr>
          </a:lstStyle>
          <a:p>
            <a:pPr algn="ctr"/>
            <a:r>
              <a:rPr lang="en-US" sz="2000" b="1" dirty="0"/>
              <a:t> </a:t>
            </a:r>
            <a:r>
              <a:rPr lang="nl-NL" sz="1800" b="1" dirty="0">
                <a:solidFill>
                  <a:srgbClr val="C00000"/>
                </a:solidFill>
                <a:effectLst/>
                <a:latin typeface="Times New Roman" panose="02020603050405020304" pitchFamily="18" charset="0"/>
                <a:ea typeface="Calibri" panose="020F0502020204030204" pitchFamily="34" charset="0"/>
              </a:rPr>
              <a:t>Hội nghị báo cáo đầu kỳ lập Quy hoạch tỉnh Đắk Nông   </a:t>
            </a:r>
          </a:p>
          <a:p>
            <a:pPr algn="ctr"/>
            <a:r>
              <a:rPr lang="nl-NL" sz="1800" b="1" dirty="0">
                <a:solidFill>
                  <a:srgbClr val="C00000"/>
                </a:solidFill>
                <a:effectLst/>
                <a:latin typeface="Times New Roman" panose="02020603050405020304" pitchFamily="18" charset="0"/>
                <a:ea typeface="Calibri" panose="020F0502020204030204" pitchFamily="34" charset="0"/>
              </a:rPr>
              <a:t>thời kỳ 2021 – 2030, tầm nhìn đến năm 2050</a:t>
            </a:r>
            <a:r>
              <a:rPr lang="en-US" sz="2000" b="1" dirty="0"/>
              <a:t> </a:t>
            </a:r>
          </a:p>
        </p:txBody>
      </p:sp>
    </p:spTree>
    <p:extLst>
      <p:ext uri="{BB962C8B-B14F-4D97-AF65-F5344CB8AC3E}">
        <p14:creationId xmlns:p14="http://schemas.microsoft.com/office/powerpoint/2010/main" val="3321945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67B4558-D32D-4D0D-BE30-9AF732A1D0EB}"/>
              </a:ext>
            </a:extLst>
          </p:cNvPr>
          <p:cNvSpPr>
            <a:spLocks noGrp="1"/>
          </p:cNvSpPr>
          <p:nvPr>
            <p:ph type="title"/>
          </p:nvPr>
        </p:nvSpPr>
        <p:spPr>
          <a:xfrm>
            <a:off x="457200" y="381000"/>
            <a:ext cx="8121805"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sp>
        <p:nvSpPr>
          <p:cNvPr id="9" name="TextBox 8">
            <a:extLst>
              <a:ext uri="{FF2B5EF4-FFF2-40B4-BE49-F238E27FC236}">
                <a16:creationId xmlns:a16="http://schemas.microsoft.com/office/drawing/2014/main" id="{1B2B1494-199D-4EE9-87EC-B749FC3A8B13}"/>
              </a:ext>
            </a:extLst>
          </p:cNvPr>
          <p:cNvSpPr txBox="1"/>
          <p:nvPr/>
        </p:nvSpPr>
        <p:spPr>
          <a:xfrm>
            <a:off x="457200" y="1390934"/>
            <a:ext cx="6467363" cy="646331"/>
          </a:xfrm>
          <a:prstGeom prst="rect">
            <a:avLst/>
          </a:prstGeom>
          <a:noFill/>
        </p:spPr>
        <p:txBody>
          <a:bodyPr wrap="square">
            <a:spAutoFit/>
          </a:bodyPr>
          <a:lstStyle/>
          <a:p>
            <a:pPr lvl="0"/>
            <a:endParaRPr lang="en-US" b="1" dirty="0"/>
          </a:p>
          <a:p>
            <a:pPr lvl="0"/>
            <a:r>
              <a:rPr lang="en-US" b="1" dirty="0"/>
              <a:t>ĐÁNH GIA CHUNG </a:t>
            </a:r>
            <a:endParaRPr lang="en-US" dirty="0"/>
          </a:p>
        </p:txBody>
      </p:sp>
      <p:sp>
        <p:nvSpPr>
          <p:cNvPr id="13" name="TextBox 12">
            <a:extLst>
              <a:ext uri="{FF2B5EF4-FFF2-40B4-BE49-F238E27FC236}">
                <a16:creationId xmlns:a16="http://schemas.microsoft.com/office/drawing/2014/main" id="{6A285122-CD72-4F8F-AE26-8C6F66522420}"/>
              </a:ext>
            </a:extLst>
          </p:cNvPr>
          <p:cNvSpPr txBox="1"/>
          <p:nvPr/>
        </p:nvSpPr>
        <p:spPr>
          <a:xfrm>
            <a:off x="2672996" y="4715470"/>
            <a:ext cx="5935032" cy="923330"/>
          </a:xfrm>
          <a:prstGeom prst="rect">
            <a:avLst/>
          </a:prstGeom>
          <a:noFill/>
        </p:spPr>
        <p:txBody>
          <a:bodyPr wrap="square">
            <a:spAutoFit/>
          </a:bodyPr>
          <a:lstStyle/>
          <a:p>
            <a:r>
              <a:rPr lang="de-DE" sz="1800" dirty="0">
                <a:effectLst/>
                <a:latin typeface="Times New Roman" panose="02020603050405020304" pitchFamily="18" charset="0"/>
                <a:ea typeface="Times New Roman" panose="02020603050405020304" pitchFamily="18" charset="0"/>
              </a:rPr>
              <a:t>Trên địa bàn Tỉnh chỉ phát triển hệ thống giao thông đường bộ, đường sông, đường hàng không chưa được khai thác, đường sắt chưa được xây dựng.</a:t>
            </a:r>
            <a:endParaRPr lang="en-US" dirty="0"/>
          </a:p>
        </p:txBody>
      </p:sp>
      <p:sp>
        <p:nvSpPr>
          <p:cNvPr id="15" name="TextBox 14">
            <a:extLst>
              <a:ext uri="{FF2B5EF4-FFF2-40B4-BE49-F238E27FC236}">
                <a16:creationId xmlns:a16="http://schemas.microsoft.com/office/drawing/2014/main" id="{28043BCB-8F85-4B37-BA66-C2BF7D7ACF17}"/>
              </a:ext>
            </a:extLst>
          </p:cNvPr>
          <p:cNvSpPr txBox="1"/>
          <p:nvPr/>
        </p:nvSpPr>
        <p:spPr>
          <a:xfrm>
            <a:off x="2672996" y="5782270"/>
            <a:ext cx="5935032" cy="646331"/>
          </a:xfrm>
          <a:prstGeom prst="rect">
            <a:avLst/>
          </a:prstGeom>
          <a:noFill/>
        </p:spPr>
        <p:txBody>
          <a:bodyPr wrap="square">
            <a:spAutoFit/>
          </a:bodyPr>
          <a:lstStyle/>
          <a:p>
            <a:r>
              <a:rPr lang="de-DE" sz="1800" dirty="0">
                <a:effectLst/>
                <a:latin typeface="Times New Roman" panose="02020603050405020304" pitchFamily="18" charset="0"/>
                <a:ea typeface="Times New Roman" panose="02020603050405020304" pitchFamily="18" charset="0"/>
              </a:rPr>
              <a:t>Mạng lưới đường bộ của Tỉnh phân bố chưa đều và thiếu sự liên thông, chất lượng kỹ thuật còn thấp</a:t>
            </a:r>
            <a:endParaRPr lang="en-US" dirty="0"/>
          </a:p>
        </p:txBody>
      </p:sp>
      <p:sp>
        <p:nvSpPr>
          <p:cNvPr id="10" name="Content Placeholder 2">
            <a:extLst>
              <a:ext uri="{FF2B5EF4-FFF2-40B4-BE49-F238E27FC236}">
                <a16:creationId xmlns:a16="http://schemas.microsoft.com/office/drawing/2014/main" id="{5DA7CDAE-D813-4BD8-AE85-BB1C4E38EF30}"/>
              </a:ext>
            </a:extLst>
          </p:cNvPr>
          <p:cNvSpPr txBox="1">
            <a:spLocks/>
          </p:cNvSpPr>
          <p:nvPr/>
        </p:nvSpPr>
        <p:spPr>
          <a:xfrm>
            <a:off x="419101" y="2121476"/>
            <a:ext cx="3609691" cy="8382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2000" b="1" i="1"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P</a:t>
            </a:r>
            <a:r>
              <a:rPr lang="vi-VN" sz="2000" b="1" i="1"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hát triển kinh tế: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endParaRPr lang="en-US" sz="2800" dirty="0"/>
          </a:p>
        </p:txBody>
      </p:sp>
      <p:sp>
        <p:nvSpPr>
          <p:cNvPr id="12" name="TextBox 11">
            <a:extLst>
              <a:ext uri="{FF2B5EF4-FFF2-40B4-BE49-F238E27FC236}">
                <a16:creationId xmlns:a16="http://schemas.microsoft.com/office/drawing/2014/main" id="{3C974D3D-E861-4526-9474-F1B78FDE0070}"/>
              </a:ext>
            </a:extLst>
          </p:cNvPr>
          <p:cNvSpPr txBox="1"/>
          <p:nvPr/>
        </p:nvSpPr>
        <p:spPr>
          <a:xfrm>
            <a:off x="2724675" y="2133600"/>
            <a:ext cx="6147237" cy="646331"/>
          </a:xfrm>
          <a:prstGeom prst="rect">
            <a:avLst/>
          </a:prstGeom>
          <a:noFill/>
        </p:spPr>
        <p:txBody>
          <a:bodyPr wrap="square">
            <a:spAutoFit/>
          </a:bodyPr>
          <a:lstStyle/>
          <a:p>
            <a:r>
              <a:rPr lang="en-US" dirty="0">
                <a:latin typeface="Times New Roman" panose="02020603050405020304" pitchFamily="18" charset="0"/>
                <a:ea typeface="Calibri" panose="020F0502020204030204" pitchFamily="34" charset="0"/>
              </a:rPr>
              <a:t> </a:t>
            </a:r>
            <a:r>
              <a:rPr lang="en-US" dirty="0" err="1">
                <a:latin typeface="Times New Roman" panose="02020603050405020304" pitchFamily="18" charset="0"/>
                <a:ea typeface="Calibri" panose="020F0502020204030204" pitchFamily="34" charset="0"/>
              </a:rPr>
              <a:t>C</a:t>
            </a:r>
            <a:r>
              <a:rPr lang="en-US" sz="1800" dirty="0" err="1">
                <a:effectLst/>
                <a:latin typeface="Times New Roman" panose="02020603050405020304" pitchFamily="18" charset="0"/>
                <a:ea typeface="Calibri" panose="020F0502020204030204" pitchFamily="34" charset="0"/>
              </a:rPr>
              <a:t>ơ</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cấu</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kinh</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tế</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đô</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thị</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chuyển</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đổi</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chậm</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các</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hoạt</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động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dịch</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vụ</a:t>
            </a:r>
            <a:r>
              <a:rPr lang="en-US" sz="1800" dirty="0">
                <a:effectLst/>
                <a:latin typeface="Times New Roman" panose="02020603050405020304" pitchFamily="18" charset="0"/>
                <a:ea typeface="Calibri" panose="020F0502020204030204" pitchFamily="34" charset="0"/>
              </a:rPr>
              <a:t> - </a:t>
            </a:r>
            <a:r>
              <a:rPr lang="en-US" sz="1800" dirty="0" err="1">
                <a:effectLst/>
                <a:latin typeface="Times New Roman" panose="02020603050405020304" pitchFamily="18" charset="0"/>
                <a:ea typeface="Calibri" panose="020F0502020204030204" pitchFamily="34" charset="0"/>
              </a:rPr>
              <a:t>thương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mại</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công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nghiệp</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còn</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nhỏ</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lẻ</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hiệu</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quả</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chưa</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cao</a:t>
            </a:r>
            <a:endParaRPr lang="en-US" dirty="0"/>
          </a:p>
        </p:txBody>
      </p:sp>
      <p:sp>
        <p:nvSpPr>
          <p:cNvPr id="14" name="TextBox 13">
            <a:extLst>
              <a:ext uri="{FF2B5EF4-FFF2-40B4-BE49-F238E27FC236}">
                <a16:creationId xmlns:a16="http://schemas.microsoft.com/office/drawing/2014/main" id="{8AFB7073-1418-48AD-BDE7-47CD4E3DE1DC}"/>
              </a:ext>
            </a:extLst>
          </p:cNvPr>
          <p:cNvSpPr txBox="1"/>
          <p:nvPr/>
        </p:nvSpPr>
        <p:spPr>
          <a:xfrm>
            <a:off x="304800" y="4355068"/>
            <a:ext cx="6467363" cy="369332"/>
          </a:xfrm>
          <a:prstGeom prst="rect">
            <a:avLst/>
          </a:prstGeom>
          <a:noFill/>
        </p:spPr>
        <p:txBody>
          <a:bodyPr wrap="square">
            <a:spAutoFit/>
          </a:bodyPr>
          <a:lstStyle/>
          <a:p>
            <a:pPr lvl="0"/>
            <a:r>
              <a:rPr lang="en-US" b="1" i="1" dirty="0"/>
              <a:t>- H</a:t>
            </a:r>
            <a:r>
              <a:rPr lang="vi-VN" b="1" i="1" dirty="0"/>
              <a:t>ệ thống hạ tầng giao th</a:t>
            </a:r>
            <a:r>
              <a:rPr lang="en-US" b="1" i="1" dirty="0" err="1"/>
              <a:t>ông</a:t>
            </a:r>
            <a:r>
              <a:rPr lang="vi-VN" b="1" i="1" dirty="0"/>
              <a:t> vận tải  </a:t>
            </a:r>
            <a:endParaRPr lang="en-US" i="1" dirty="0"/>
          </a:p>
        </p:txBody>
      </p:sp>
      <p:sp>
        <p:nvSpPr>
          <p:cNvPr id="16" name="TextBox 15">
            <a:extLst>
              <a:ext uri="{FF2B5EF4-FFF2-40B4-BE49-F238E27FC236}">
                <a16:creationId xmlns:a16="http://schemas.microsoft.com/office/drawing/2014/main" id="{10C03673-D524-4272-9F30-9CB06478D712}"/>
              </a:ext>
            </a:extLst>
          </p:cNvPr>
          <p:cNvSpPr txBox="1"/>
          <p:nvPr/>
        </p:nvSpPr>
        <p:spPr>
          <a:xfrm>
            <a:off x="381000" y="3124200"/>
            <a:ext cx="4562621" cy="369332"/>
          </a:xfrm>
          <a:prstGeom prst="rect">
            <a:avLst/>
          </a:prstGeom>
          <a:noFill/>
        </p:spPr>
        <p:txBody>
          <a:bodyPr wrap="square">
            <a:spAutoFit/>
          </a:bodyPr>
          <a:lstStyle/>
          <a:p>
            <a:pPr lvl="0"/>
            <a:r>
              <a:rPr lang="vi-VN" b="1" dirty="0"/>
              <a:t>- </a:t>
            </a:r>
            <a:r>
              <a:rPr lang="en-US" b="1" dirty="0"/>
              <a:t>T</a:t>
            </a:r>
            <a:r>
              <a:rPr lang="vi-VN" b="1" dirty="0"/>
              <a:t>hực trạng Ph</a:t>
            </a:r>
            <a:r>
              <a:rPr lang="en-US" b="1" dirty="0" err="1"/>
              <a:t>át</a:t>
            </a:r>
            <a:r>
              <a:rPr lang="en-US" b="1" dirty="0"/>
              <a:t> tri</a:t>
            </a:r>
            <a:r>
              <a:rPr lang="vi-VN" b="1" dirty="0"/>
              <a:t>ển đ</a:t>
            </a:r>
            <a:r>
              <a:rPr lang="en-US" b="1" dirty="0"/>
              <a:t>ô </a:t>
            </a:r>
            <a:r>
              <a:rPr lang="en-US" b="1" dirty="0" err="1"/>
              <a:t>thị</a:t>
            </a:r>
            <a:endParaRPr lang="en-US" dirty="0"/>
          </a:p>
        </p:txBody>
      </p:sp>
      <p:sp>
        <p:nvSpPr>
          <p:cNvPr id="17" name="TextBox 16">
            <a:extLst>
              <a:ext uri="{FF2B5EF4-FFF2-40B4-BE49-F238E27FC236}">
                <a16:creationId xmlns:a16="http://schemas.microsoft.com/office/drawing/2014/main" id="{CCD47B35-EA6B-4FEA-9CB2-5BDE6F1459D6}"/>
              </a:ext>
            </a:extLst>
          </p:cNvPr>
          <p:cNvSpPr txBox="1"/>
          <p:nvPr/>
        </p:nvSpPr>
        <p:spPr>
          <a:xfrm>
            <a:off x="2666999" y="3547629"/>
            <a:ext cx="6147237" cy="733471"/>
          </a:xfrm>
          <a:prstGeom prst="rect">
            <a:avLst/>
          </a:prstGeom>
          <a:noFill/>
        </p:spPr>
        <p:txBody>
          <a:bodyPr wrap="square">
            <a:spAutoFit/>
          </a:bodyPr>
          <a:lstStyle/>
          <a:p>
            <a:pPr marL="0" marR="0" algn="just">
              <a:lnSpc>
                <a:spcPct val="120000"/>
              </a:lnSpc>
              <a:spcBef>
                <a:spcPts val="0"/>
              </a:spcBef>
              <a:spcAft>
                <a:spcPts val="0"/>
              </a:spcAft>
            </a:pPr>
            <a:r>
              <a:rPr lang="vi-VN" sz="1800" dirty="0">
                <a:effectLst/>
                <a:latin typeface="Times New Roman" panose="02020603050405020304" pitchFamily="18" charset="0"/>
                <a:ea typeface="MS Mincho" panose="02020609040205080304" pitchFamily="49" charset="-128"/>
                <a:cs typeface="Times New Roman" panose="02020603050405020304" pitchFamily="18" charset="0"/>
              </a:rPr>
              <a:t>T</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ốc</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dirty="0" err="1">
                <a:latin typeface="Times New Roman" panose="02020603050405020304" pitchFamily="18" charset="0"/>
                <a:ea typeface="MS Mincho" panose="02020609040205080304" pitchFamily="49" charset="-128"/>
                <a:cs typeface="Times New Roman" panose="02020603050405020304" pitchFamily="18" charset="0"/>
              </a:rPr>
              <a:t>độ</a:t>
            </a:r>
            <a:r>
              <a:rPr lang="en-US" dirty="0">
                <a:latin typeface="Times New Roman" panose="02020603050405020304" pitchFamily="18" charset="0"/>
                <a:ea typeface="MS Mincho" panose="02020609040205080304" pitchFamily="49" charset="-128"/>
                <a:cs typeface="Times New Roman" panose="02020603050405020304" pitchFamily="18" charset="0"/>
              </a:rPr>
              <a:t> ĐTH </a:t>
            </a:r>
            <a:r>
              <a:rPr lang="en-US" dirty="0" err="1">
                <a:latin typeface="Times New Roman" panose="02020603050405020304" pitchFamily="18" charset="0"/>
                <a:ea typeface="MS Mincho" panose="02020609040205080304" pitchFamily="49" charset="-128"/>
                <a:cs typeface="Times New Roman" panose="02020603050405020304" pitchFamily="18" charset="0"/>
              </a:rPr>
              <a:t>và</a:t>
            </a:r>
            <a:r>
              <a:rPr lang="en-US" dirty="0">
                <a:latin typeface="Times New Roman" panose="02020603050405020304" pitchFamily="18" charset="0"/>
                <a:ea typeface="MS Mincho" panose="02020609040205080304" pitchFamily="49" charset="-128"/>
                <a:cs typeface="Times New Roman" panose="02020603050405020304" pitchFamily="18" charset="0"/>
              </a:rPr>
              <a:t> </a:t>
            </a:r>
            <a:r>
              <a:rPr lang="en-US" dirty="0" err="1">
                <a:latin typeface="Times New Roman" panose="02020603050405020304" pitchFamily="18" charset="0"/>
                <a:ea typeface="MS Mincho" panose="02020609040205080304" pitchFamily="49" charset="-128"/>
                <a:cs typeface="Times New Roman" panose="02020603050405020304" pitchFamily="18" charset="0"/>
              </a:rPr>
              <a:t>phát</a:t>
            </a:r>
            <a:r>
              <a:rPr lang="en-US" dirty="0">
                <a:latin typeface="Times New Roman" panose="02020603050405020304" pitchFamily="18" charset="0"/>
                <a:ea typeface="MS Mincho" panose="02020609040205080304" pitchFamily="49" charset="-128"/>
                <a:cs typeface="Times New Roman" panose="02020603050405020304" pitchFamily="18" charset="0"/>
              </a:rPr>
              <a:t> </a:t>
            </a:r>
            <a:r>
              <a:rPr lang="en-US" dirty="0" err="1">
                <a:latin typeface="Times New Roman" panose="02020603050405020304" pitchFamily="18" charset="0"/>
                <a:ea typeface="MS Mincho" panose="02020609040205080304" pitchFamily="49" charset="-128"/>
                <a:cs typeface="Times New Roman" panose="02020603050405020304" pitchFamily="18" charset="0"/>
              </a:rPr>
              <a:t>triển</a:t>
            </a:r>
            <a:r>
              <a:rPr lang="en-US" dirty="0">
                <a:latin typeface="Times New Roman" panose="02020603050405020304" pitchFamily="18" charset="0"/>
                <a:ea typeface="MS Mincho" panose="02020609040205080304" pitchFamily="49" charset="-128"/>
                <a:cs typeface="Times New Roman" panose="02020603050405020304" pitchFamily="18" charset="0"/>
              </a:rPr>
              <a:t> </a:t>
            </a:r>
            <a:r>
              <a:rPr lang="vi-VN" sz="1800" dirty="0">
                <a:effectLst/>
                <a:latin typeface="Times New Roman" panose="02020603050405020304" pitchFamily="18" charset="0"/>
                <a:ea typeface="MS Mincho" panose="02020609040205080304" pitchFamily="49" charset="-128"/>
                <a:cs typeface="Times New Roman" panose="02020603050405020304" pitchFamily="18" charset="0"/>
              </a:rPr>
              <a:t>đô thị</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chưa</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đạt</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theo</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định</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hướng</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QHC 2010,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chất</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lượng</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đô</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thị</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còn</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hạn</a:t>
            </a:r>
            <a:r>
              <a:rPr lang="en-US" sz="18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dirty="0" err="1">
                <a:effectLst/>
                <a:latin typeface="Times New Roman" panose="02020603050405020304" pitchFamily="18" charset="0"/>
                <a:ea typeface="MS Mincho" panose="02020609040205080304" pitchFamily="49" charset="-128"/>
                <a:cs typeface="Times New Roman" panose="02020603050405020304" pitchFamily="18" charset="0"/>
              </a:rPr>
              <a:t>chế</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8171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24D9D-DEB4-478A-9E79-80F12BF04F98}"/>
              </a:ext>
            </a:extLst>
          </p:cNvPr>
          <p:cNvSpPr>
            <a:spLocks noGrp="1"/>
          </p:cNvSpPr>
          <p:nvPr>
            <p:ph type="title"/>
          </p:nvPr>
        </p:nvSpPr>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ịnh hướng chiến lược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hệ thống hạ tầng GTVT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à</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hạ tâng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logistic t</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ỉnh Đắc N</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4400" dirty="0"/>
          </a:p>
        </p:txBody>
      </p:sp>
      <p:graphicFrame>
        <p:nvGraphicFramePr>
          <p:cNvPr id="4" name="Content Placeholder 3">
            <a:extLst>
              <a:ext uri="{FF2B5EF4-FFF2-40B4-BE49-F238E27FC236}">
                <a16:creationId xmlns:a16="http://schemas.microsoft.com/office/drawing/2014/main" id="{6CB4CA20-920C-449A-A175-E48B8961F3A8}"/>
              </a:ext>
            </a:extLst>
          </p:cNvPr>
          <p:cNvGraphicFramePr>
            <a:graphicFrameLocks noGrp="1"/>
          </p:cNvGraphicFramePr>
          <p:nvPr>
            <p:ph idx="1"/>
            <p:extLst>
              <p:ext uri="{D42A27DB-BD31-4B8C-83A1-F6EECF244321}">
                <p14:modId xmlns:p14="http://schemas.microsoft.com/office/powerpoint/2010/main" val="1451896091"/>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2480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556701-C2DB-4B1A-BC93-1F6969E659A4}"/>
              </a:ext>
            </a:extLst>
          </p:cNvPr>
          <p:cNvSpPr>
            <a:spLocks noGrp="1"/>
          </p:cNvSpPr>
          <p:nvPr>
            <p:ph idx="1"/>
          </p:nvPr>
        </p:nvSpPr>
        <p:spPr>
          <a:xfrm>
            <a:off x="483255" y="1542681"/>
            <a:ext cx="8229600" cy="4343400"/>
          </a:xfrm>
        </p:spPr>
        <p:txBody>
          <a:bodyPr>
            <a:normAutofit/>
          </a:bodyPr>
          <a:lstStyle/>
          <a:p>
            <a:pPr marL="0" indent="0">
              <a:buNone/>
            </a:pP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Xét trong </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M</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ối quan hệ li</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vùng</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 Tây Nguyên</a:t>
            </a:r>
            <a:r>
              <a:rPr lang="vi-VN" sz="1800" b="1"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p>
        </p:txBody>
      </p:sp>
      <p:sp>
        <p:nvSpPr>
          <p:cNvPr id="4" name="Title 1">
            <a:extLst>
              <a:ext uri="{FF2B5EF4-FFF2-40B4-BE49-F238E27FC236}">
                <a16:creationId xmlns:a16="http://schemas.microsoft.com/office/drawing/2014/main" id="{37DAE450-DC58-46D6-A81A-3D7719B23834}"/>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ịnh hướng chiến lược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hệ thống hạ tầng GTVT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à</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hạ tâng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logistic t</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ỉnh Đắc N</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4400" dirty="0"/>
          </a:p>
        </p:txBody>
      </p:sp>
      <p:sp>
        <p:nvSpPr>
          <p:cNvPr id="6" name="TextBox 5">
            <a:extLst>
              <a:ext uri="{FF2B5EF4-FFF2-40B4-BE49-F238E27FC236}">
                <a16:creationId xmlns:a16="http://schemas.microsoft.com/office/drawing/2014/main" id="{7BAC9417-9D72-4558-80FA-48AF6EB1FD7E}"/>
              </a:ext>
            </a:extLst>
          </p:cNvPr>
          <p:cNvSpPr txBox="1"/>
          <p:nvPr/>
        </p:nvSpPr>
        <p:spPr>
          <a:xfrm>
            <a:off x="461473" y="2325737"/>
            <a:ext cx="4110527" cy="3770263"/>
          </a:xfrm>
          <a:prstGeom prst="rect">
            <a:avLst/>
          </a:prstGeom>
          <a:noFill/>
        </p:spPr>
        <p:txBody>
          <a:bodyPr wrap="square">
            <a:spAutoFit/>
          </a:bodyPr>
          <a:lstStyle/>
          <a:p>
            <a:pPr marL="400050" indent="-400050">
              <a:buAutoNum type="romanLcParenBoth"/>
            </a:pPr>
            <a:r>
              <a:rPr lang="en-US" dirty="0" err="1">
                <a:effectLst/>
                <a:latin typeface="Times New Roman" panose="02020603050405020304" pitchFamily="18" charset="0"/>
                <a:ea typeface="Calibri" panose="020F0502020204030204" pitchFamily="34" charset="0"/>
                <a:cs typeface="Times New Roman" panose="02020603050405020304" pitchFamily="18" charset="0"/>
              </a:rPr>
              <a:t>Tuy</a:t>
            </a:r>
            <a:r>
              <a:rPr lang="vi-VN" dirty="0">
                <a:effectLst/>
                <a:latin typeface="Times New Roman" panose="02020603050405020304" pitchFamily="18" charset="0"/>
                <a:ea typeface="Calibri" panose="020F0502020204030204" pitchFamily="34" charset="0"/>
                <a:cs typeface="Times New Roman" panose="02020603050405020304" pitchFamily="18" charset="0"/>
              </a:rPr>
              <a:t>ến li</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hành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lang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thương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m</a:t>
            </a:r>
            <a:r>
              <a:rPr lang="vi-VN" dirty="0">
                <a:effectLst/>
                <a:latin typeface="Times New Roman" panose="02020603050405020304" pitchFamily="18" charset="0"/>
                <a:ea typeface="Calibri" panose="020F0502020204030204" pitchFamily="34" charset="0"/>
                <a:cs typeface="Times New Roman" panose="02020603050405020304" pitchFamily="18" charset="0"/>
              </a:rPr>
              <a:t>ại quốc tế giữa Myanmar, Nam L</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ào</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Đông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B</a:t>
            </a:r>
            <a:r>
              <a:rPr lang="vi-VN" dirty="0">
                <a:effectLst/>
                <a:latin typeface="Times New Roman" panose="02020603050405020304" pitchFamily="18" charset="0"/>
                <a:ea typeface="Calibri" panose="020F0502020204030204" pitchFamily="34" charset="0"/>
                <a:cs typeface="Times New Roman" panose="02020603050405020304" pitchFamily="18" charset="0"/>
              </a:rPr>
              <a:t>ắc Th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ái</a:t>
            </a:r>
            <a:r>
              <a:rPr lang="en-US" dirty="0">
                <a:effectLst/>
                <a:latin typeface="Times New Roman" panose="02020603050405020304" pitchFamily="18" charset="0"/>
                <a:ea typeface="Calibri" panose="020F0502020204030204" pitchFamily="34" charset="0"/>
                <a:cs typeface="Times New Roman" panose="02020603050405020304" pitchFamily="18" charset="0"/>
              </a:rPr>
              <a:t> Lan, B</a:t>
            </a:r>
            <a:r>
              <a:rPr lang="vi-VN" dirty="0">
                <a:effectLst/>
                <a:latin typeface="Times New Roman" panose="02020603050405020304" pitchFamily="18" charset="0"/>
                <a:ea typeface="Calibri" panose="020F0502020204030204" pitchFamily="34" charset="0"/>
                <a:cs typeface="Times New Roman" panose="02020603050405020304" pitchFamily="18" charset="0"/>
              </a:rPr>
              <a:t>ắc Campuchia nối v</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ào</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khu</a:t>
            </a:r>
            <a:r>
              <a:rPr lang="en-US" dirty="0">
                <a:effectLst/>
                <a:latin typeface="Times New Roman" panose="02020603050405020304" pitchFamily="18" charset="0"/>
                <a:ea typeface="Calibri" panose="020F0502020204030204" pitchFamily="34" charset="0"/>
                <a:cs typeface="Times New Roman" panose="02020603050405020304" pitchFamily="18" charset="0"/>
              </a:rPr>
              <a:t> v</a:t>
            </a:r>
            <a:r>
              <a:rPr lang="vi-VN" dirty="0">
                <a:effectLst/>
                <a:latin typeface="Times New Roman" panose="02020603050405020304" pitchFamily="18" charset="0"/>
                <a:ea typeface="Calibri" panose="020F0502020204030204" pitchFamily="34" charset="0"/>
                <a:cs typeface="Times New Roman" panose="02020603050405020304" pitchFamily="18" charset="0"/>
              </a:rPr>
              <a:t>ực T</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ây</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Nguyên</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Duyên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H</a:t>
            </a:r>
            <a:r>
              <a:rPr lang="vi-VN" dirty="0">
                <a:effectLst/>
                <a:latin typeface="Times New Roman" panose="02020603050405020304" pitchFamily="18" charset="0"/>
                <a:ea typeface="Calibri" panose="020F0502020204030204" pitchFamily="34" charset="0"/>
                <a:cs typeface="Times New Roman" panose="02020603050405020304" pitchFamily="18" charset="0"/>
              </a:rPr>
              <a:t>ải miền Trung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indent="-400050">
              <a:buAutoNum type="romanLcParenBoth"/>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400050" indent="-400050">
              <a:buAutoNum type="romanLcParenBoth"/>
            </a:pPr>
            <a:r>
              <a:rPr lang="en-US" dirty="0" err="1">
                <a:effectLst/>
                <a:latin typeface="Times New Roman" panose="02020603050405020304" pitchFamily="18" charset="0"/>
                <a:ea typeface="Calibri" panose="020F0502020204030204" pitchFamily="34" charset="0"/>
                <a:cs typeface="Times New Roman" panose="02020603050405020304" pitchFamily="18" charset="0"/>
              </a:rPr>
              <a:t>Hành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lang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kinh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dirty="0">
                <a:effectLst/>
                <a:latin typeface="Times New Roman" panose="02020603050405020304" pitchFamily="18" charset="0"/>
                <a:ea typeface="Calibri" panose="020F0502020204030204" pitchFamily="34" charset="0"/>
                <a:cs typeface="Times New Roman" panose="02020603050405020304" pitchFamily="18" charset="0"/>
              </a:rPr>
              <a:t>ế quốc tế (Tuyến đường Xuy</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Á)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là</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tuy</a:t>
            </a:r>
            <a:r>
              <a:rPr lang="vi-VN" dirty="0">
                <a:effectLst/>
                <a:latin typeface="Times New Roman" panose="02020603050405020304" pitchFamily="18" charset="0"/>
                <a:ea typeface="Calibri" panose="020F0502020204030204" pitchFamily="34" charset="0"/>
                <a:cs typeface="Times New Roman" panose="02020603050405020304" pitchFamily="18" charset="0"/>
              </a:rPr>
              <a:t>ến Quốc lộ 19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indent="-400050">
              <a:buAutoNum type="romanLcParenBoth"/>
            </a:pP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400050" indent="-400050">
              <a:buAutoNum type="romanLcParenBoth"/>
            </a:pPr>
            <a:r>
              <a:rPr lang="vi-VN"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Hành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lang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kinh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dirty="0">
                <a:effectLst/>
                <a:latin typeface="Times New Roman" panose="02020603050405020304" pitchFamily="18" charset="0"/>
                <a:ea typeface="Calibri" panose="020F0502020204030204" pitchFamily="34" charset="0"/>
                <a:cs typeface="Times New Roman" panose="02020603050405020304" pitchFamily="18" charset="0"/>
              </a:rPr>
              <a:t>ế Mondolkiri (Campuchia) - Đắk N</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 Đ</a:t>
            </a:r>
            <a:r>
              <a:rPr lang="vi-VN" dirty="0">
                <a:effectLst/>
                <a:latin typeface="Times New Roman" panose="02020603050405020304" pitchFamily="18" charset="0"/>
                <a:ea typeface="Calibri" panose="020F0502020204030204" pitchFamily="34" charset="0"/>
                <a:cs typeface="Times New Roman" panose="02020603050405020304" pitchFamily="18" charset="0"/>
              </a:rPr>
              <a:t>ắk Lắk - Kh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ánh</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Hòa</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thông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qua QL14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dirty="0">
                <a:effectLst/>
                <a:latin typeface="Times New Roman" panose="02020603050405020304" pitchFamily="18" charset="0"/>
                <a:ea typeface="Calibri" panose="020F0502020204030204" pitchFamily="34" charset="0"/>
                <a:cs typeface="Times New Roman" panose="02020603050405020304" pitchFamily="18" charset="0"/>
              </a:rPr>
              <a:t> QL26</a:t>
            </a:r>
            <a:r>
              <a:rPr lang="vi-VN"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170" name="Picture 108" descr="LHV">
            <a:extLst>
              <a:ext uri="{FF2B5EF4-FFF2-40B4-BE49-F238E27FC236}">
                <a16:creationId xmlns:a16="http://schemas.microsoft.com/office/drawing/2014/main" id="{9678B599-2961-421B-ACE3-B8C52CA57B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6930" y="2057400"/>
            <a:ext cx="3629989"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217A4156-D805-4FAE-9ED4-20CD05A29455}"/>
              </a:ext>
            </a:extLst>
          </p:cNvPr>
          <p:cNvSpPr txBox="1"/>
          <p:nvPr/>
        </p:nvSpPr>
        <p:spPr>
          <a:xfrm>
            <a:off x="3276600" y="6619038"/>
            <a:ext cx="5988050" cy="261867"/>
          </a:xfrm>
          <a:prstGeom prst="rect">
            <a:avLst/>
          </a:prstGeom>
          <a:noFill/>
        </p:spPr>
        <p:txBody>
          <a:bodyPr wrap="square">
            <a:spAutoFit/>
          </a:bodyPr>
          <a:lstStyle/>
          <a:p>
            <a:pPr marL="0" marR="0" algn="ctr">
              <a:lnSpc>
                <a:spcPts val="1200"/>
              </a:lnSpc>
              <a:spcBef>
                <a:spcPts val="600"/>
              </a:spcBef>
              <a:spcAft>
                <a:spcPts val="600"/>
              </a:spcAft>
            </a:pPr>
            <a:r>
              <a:rPr lang="vi-VN" sz="1400" i="1" dirty="0">
                <a:effectLst/>
                <a:latin typeface="Times New Roman" panose="02020603050405020304" pitchFamily="18" charset="0"/>
                <a:ea typeface="Calibri" panose="020F0502020204030204" pitchFamily="34" charset="0"/>
                <a:cs typeface="Times New Roman" panose="02020603050405020304" pitchFamily="18" charset="0"/>
              </a:rPr>
              <a:t>Tiềm năng vị thế cảu tỉnh trong liên kết vùng</a:t>
            </a:r>
            <a:r>
              <a:rPr lang="vi-VN" i="1" dirty="0">
                <a:latin typeface="Times New Roman" panose="02020603050405020304" pitchFamily="18" charset="0"/>
                <a:ea typeface="Calibri" panose="020F0502020204030204" pitchFamily="34" charset="0"/>
                <a:cs typeface="Times New Roman" panose="02020603050405020304" pitchFamily="18" charset="0"/>
              </a:rPr>
              <a:t> -</a:t>
            </a:r>
            <a:r>
              <a:rPr lang="vi-VN" sz="1200" i="1" dirty="0">
                <a:effectLst/>
                <a:latin typeface="Times New Roman" panose="02020603050405020304" pitchFamily="18" charset="0"/>
                <a:ea typeface="Calibri" panose="020F0502020204030204" pitchFamily="34" charset="0"/>
              </a:rPr>
              <a:t>Nguồn:QHXD vùng tỉnh đắc Nông</a:t>
            </a:r>
            <a:endParaRPr lang="en-US" dirty="0"/>
          </a:p>
        </p:txBody>
      </p:sp>
    </p:spTree>
    <p:extLst>
      <p:ext uri="{BB962C8B-B14F-4D97-AF65-F5344CB8AC3E}">
        <p14:creationId xmlns:p14="http://schemas.microsoft.com/office/powerpoint/2010/main" val="2544602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FC4A36-061C-4CA8-9C72-7AC07841BA49}"/>
              </a:ext>
            </a:extLst>
          </p:cNvPr>
          <p:cNvSpPr>
            <a:spLocks noGrp="1"/>
          </p:cNvSpPr>
          <p:nvPr>
            <p:ph idx="1"/>
          </p:nvPr>
        </p:nvSpPr>
        <p:spPr>
          <a:xfrm>
            <a:off x="428002" y="1683947"/>
            <a:ext cx="8182598" cy="2964253"/>
          </a:xfrm>
        </p:spPr>
        <p:txBody>
          <a:bodyPr>
            <a:normAutofit/>
          </a:bodyPr>
          <a:lstStyle/>
          <a:p>
            <a:pPr>
              <a:buFontTx/>
              <a:buChar char="-"/>
            </a:pPr>
            <a:r>
              <a:rPr lang="vi-VN" sz="3000" b="1" dirty="0">
                <a:effectLst/>
                <a:latin typeface="Times New Roman" panose="02020603050405020304" pitchFamily="18" charset="0"/>
                <a:ea typeface="Calibri" panose="020F0502020204030204" pitchFamily="34" charset="0"/>
                <a:cs typeface="Times New Roman" panose="02020603050405020304" pitchFamily="18" charset="0"/>
              </a:rPr>
              <a:t>Xét trong</a:t>
            </a:r>
            <a:r>
              <a:rPr lang="en-US" sz="3000" b="1" dirty="0">
                <a:effectLst/>
                <a:latin typeface="Times New Roman" panose="02020603050405020304" pitchFamily="18" charset="0"/>
                <a:ea typeface="Calibri" panose="020F0502020204030204" pitchFamily="34" charset="0"/>
                <a:cs typeface="Times New Roman" panose="02020603050405020304" pitchFamily="18" charset="0"/>
              </a:rPr>
              <a:t> M</a:t>
            </a:r>
            <a:r>
              <a:rPr lang="vi-VN" sz="3000" b="1" dirty="0">
                <a:effectLst/>
                <a:latin typeface="Times New Roman" panose="02020603050405020304" pitchFamily="18" charset="0"/>
                <a:ea typeface="Calibri" panose="020F0502020204030204" pitchFamily="34" charset="0"/>
                <a:cs typeface="Times New Roman" panose="02020603050405020304" pitchFamily="18" charset="0"/>
              </a:rPr>
              <a:t>ối quan hệ nội v</a:t>
            </a:r>
            <a:r>
              <a:rPr lang="en-US" sz="3000" b="1" dirty="0" err="1">
                <a:effectLst/>
                <a:latin typeface="Times New Roman" panose="02020603050405020304" pitchFamily="18" charset="0"/>
                <a:ea typeface="Calibri" panose="020F0502020204030204" pitchFamily="34" charset="0"/>
                <a:cs typeface="Times New Roman" panose="02020603050405020304" pitchFamily="18" charset="0"/>
              </a:rPr>
              <a:t>ùng</a:t>
            </a:r>
            <a:r>
              <a:rPr lang="vi-VN" sz="30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30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M</a:t>
            </a:r>
            <a:r>
              <a:rPr lang="vi-VN" dirty="0">
                <a:effectLst/>
                <a:latin typeface="Times New Roman" panose="02020603050405020304" pitchFamily="18" charset="0"/>
                <a:ea typeface="Calibri" panose="020F0502020204030204" pitchFamily="34" charset="0"/>
                <a:cs typeface="Times New Roman" panose="02020603050405020304" pitchFamily="18" charset="0"/>
              </a:rPr>
              <a:t>ối li</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k</a:t>
            </a:r>
            <a:r>
              <a:rPr lang="vi-VN" dirty="0">
                <a:effectLst/>
                <a:latin typeface="Times New Roman" panose="02020603050405020304" pitchFamily="18" charset="0"/>
                <a:ea typeface="Calibri" panose="020F0502020204030204" pitchFamily="34" charset="0"/>
                <a:cs typeface="Times New Roman" panose="02020603050405020304" pitchFamily="18" charset="0"/>
              </a:rPr>
              <a:t>ết chung về hệ thống hạ tầng kỹ thuật li</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vùng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dirty="0">
                <a:effectLst/>
                <a:latin typeface="Times New Roman" panose="02020603050405020304" pitchFamily="18" charset="0"/>
                <a:ea typeface="Calibri" panose="020F0502020204030204" pitchFamily="34" charset="0"/>
                <a:cs typeface="Times New Roman" panose="02020603050405020304" pitchFamily="18" charset="0"/>
              </a:rPr>
              <a:t>ặc biệt l</a:t>
            </a:r>
            <a:r>
              <a:rPr lang="en-US" dirty="0">
                <a:effectLst/>
                <a:latin typeface="Times New Roman" panose="02020603050405020304" pitchFamily="18" charset="0"/>
                <a:ea typeface="Calibri" panose="020F0502020204030204" pitchFamily="34" charset="0"/>
                <a:cs typeface="Times New Roman" panose="02020603050405020304" pitchFamily="18" charset="0"/>
              </a:rPr>
              <a:t>à </a:t>
            </a:r>
            <a:endParaRPr lang="vi-VN" dirty="0">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buAutoNum type="romanLcParenBoth"/>
            </a:pP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G</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iao</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thông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a:t>
            </a:r>
          </a:p>
          <a:p>
            <a:pPr marL="514350" indent="-514350">
              <a:buAutoNum type="romanLcParenBoth"/>
            </a:pP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K</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hung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thiên</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nhiên</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dirty="0"/>
          </a:p>
        </p:txBody>
      </p:sp>
      <p:sp>
        <p:nvSpPr>
          <p:cNvPr id="4" name="Title 1">
            <a:extLst>
              <a:ext uri="{FF2B5EF4-FFF2-40B4-BE49-F238E27FC236}">
                <a16:creationId xmlns:a16="http://schemas.microsoft.com/office/drawing/2014/main" id="{EDAEE3FB-6971-4710-BD60-714B58F6970B}"/>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ịnh hướng chiến lược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hệ thống hạ tầng GTVT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à</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hạ tâng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logistic t</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ỉnh Đắc N</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4400" dirty="0"/>
          </a:p>
        </p:txBody>
      </p:sp>
      <p:sp>
        <p:nvSpPr>
          <p:cNvPr id="7" name="TextBox 6">
            <a:extLst>
              <a:ext uri="{FF2B5EF4-FFF2-40B4-BE49-F238E27FC236}">
                <a16:creationId xmlns:a16="http://schemas.microsoft.com/office/drawing/2014/main" id="{83BC9394-C988-4B4B-AA87-95BA24950269}"/>
              </a:ext>
            </a:extLst>
          </p:cNvPr>
          <p:cNvSpPr txBox="1"/>
          <p:nvPr/>
        </p:nvSpPr>
        <p:spPr>
          <a:xfrm>
            <a:off x="3886200" y="6282761"/>
            <a:ext cx="5988050" cy="557397"/>
          </a:xfrm>
          <a:prstGeom prst="rect">
            <a:avLst/>
          </a:prstGeom>
          <a:noFill/>
        </p:spPr>
        <p:txBody>
          <a:bodyPr wrap="square">
            <a:spAutoFit/>
          </a:bodyPr>
          <a:lstStyle/>
          <a:p>
            <a:pPr marL="0" marR="0" algn="ctr">
              <a:lnSpc>
                <a:spcPts val="1200"/>
              </a:lnSpc>
              <a:spcBef>
                <a:spcPts val="600"/>
              </a:spcBef>
              <a:spcAft>
                <a:spcPts val="600"/>
              </a:spcAft>
            </a:pPr>
            <a:r>
              <a:rPr lang="vi-VN" sz="1800" i="1" dirty="0">
                <a:effectLst/>
                <a:latin typeface="Times New Roman" panose="02020603050405020304" pitchFamily="18" charset="0"/>
                <a:ea typeface="Calibri" panose="020F0502020204030204" pitchFamily="34" charset="0"/>
                <a:cs typeface="Times New Roman" panose="02020603050405020304" pitchFamily="18" charset="0"/>
              </a:rPr>
              <a:t>Tiềm năng phát triển Nọi vùng tỉnh</a:t>
            </a:r>
            <a:r>
              <a:rPr lang="vi-VN" dirty="0">
                <a:latin typeface="Calibri" panose="020F0502020204030204" pitchFamily="34" charset="0"/>
                <a:ea typeface="Calibri" panose="020F0502020204030204" pitchFamily="34" charset="0"/>
                <a:cs typeface="Times New Roman" panose="02020603050405020304" pitchFamily="18" charset="0"/>
              </a:rPr>
              <a:t> </a:t>
            </a:r>
            <a:r>
              <a:rPr lang="vi-VN" sz="1800" i="1" dirty="0">
                <a:effectLst/>
                <a:latin typeface="Times New Roman" panose="02020603050405020304" pitchFamily="18" charset="0"/>
                <a:ea typeface="Calibri" panose="020F0502020204030204" pitchFamily="34" charset="0"/>
              </a:rPr>
              <a:t>Đắk N</a:t>
            </a:r>
            <a:r>
              <a:rPr lang="en-US" sz="1800" i="1" dirty="0" err="1">
                <a:effectLst/>
                <a:latin typeface="Times New Roman" panose="02020603050405020304" pitchFamily="18" charset="0"/>
                <a:ea typeface="Calibri" panose="020F0502020204030204" pitchFamily="34" charset="0"/>
              </a:rPr>
              <a:t>ôn</a:t>
            </a:r>
            <a:r>
              <a:rPr lang="vi-VN" sz="1800" i="1" dirty="0">
                <a:effectLst/>
                <a:latin typeface="Times New Roman" panose="02020603050405020304" pitchFamily="18" charset="0"/>
                <a:ea typeface="Calibri" panose="020F0502020204030204" pitchFamily="34" charset="0"/>
              </a:rPr>
              <a:t>g. </a:t>
            </a:r>
          </a:p>
          <a:p>
            <a:pPr marL="0" marR="0" algn="ctr">
              <a:lnSpc>
                <a:spcPts val="1200"/>
              </a:lnSpc>
              <a:spcBef>
                <a:spcPts val="600"/>
              </a:spcBef>
              <a:spcAft>
                <a:spcPts val="600"/>
              </a:spcAft>
            </a:pPr>
            <a:r>
              <a:rPr lang="vi-VN" sz="1400" i="1" dirty="0">
                <a:effectLst/>
                <a:latin typeface="Times New Roman" panose="02020603050405020304" pitchFamily="18" charset="0"/>
                <a:ea typeface="Calibri" panose="020F0502020204030204" pitchFamily="34" charset="0"/>
              </a:rPr>
              <a:t>Nguồn:QHXD vùng tỉnh đắc Nông</a:t>
            </a:r>
            <a:endParaRPr lang="en-US" dirty="0"/>
          </a:p>
        </p:txBody>
      </p:sp>
      <p:sp>
        <p:nvSpPr>
          <p:cNvPr id="11" name="TextBox 10">
            <a:extLst>
              <a:ext uri="{FF2B5EF4-FFF2-40B4-BE49-F238E27FC236}">
                <a16:creationId xmlns:a16="http://schemas.microsoft.com/office/drawing/2014/main" id="{CB9F9A9A-3600-4988-ACDE-A82EEC4686C2}"/>
              </a:ext>
            </a:extLst>
          </p:cNvPr>
          <p:cNvSpPr txBox="1"/>
          <p:nvPr/>
        </p:nvSpPr>
        <p:spPr>
          <a:xfrm>
            <a:off x="226167" y="5354996"/>
            <a:ext cx="4935196" cy="1200329"/>
          </a:xfrm>
          <a:prstGeom prst="rect">
            <a:avLst/>
          </a:prstGeom>
          <a:noFill/>
        </p:spPr>
        <p:txBody>
          <a:bodyPr wrap="square">
            <a:spAutoFit/>
          </a:bodyPr>
          <a:lstStyle/>
          <a:p>
            <a:r>
              <a:rPr lang="vi-VN" sz="1800" dirty="0">
                <a:effectLst/>
                <a:latin typeface="Times New Roman" panose="02020603050405020304" pitchFamily="18" charset="0"/>
                <a:ea typeface="Calibri" panose="020F0502020204030204" pitchFamily="34" charset="0"/>
                <a:cs typeface="Times New Roman" panose="02020603050405020304" pitchFamily="18" charset="0"/>
              </a:rPr>
              <a:t>Theo Quyết định 1194/qđ-ttg </a:t>
            </a:r>
          </a:p>
          <a:p>
            <a:r>
              <a:rPr lang="vi-VN" sz="1800" b="1" dirty="0">
                <a:effectLst/>
                <a:latin typeface="Times New Roman" panose="02020603050405020304" pitchFamily="18" charset="0"/>
                <a:ea typeface="Calibri" panose="020F0502020204030204" pitchFamily="34" charset="0"/>
                <a:cs typeface="Times New Roman" panose="02020603050405020304" pitchFamily="18" charset="0"/>
              </a:rPr>
              <a:t>Tây Nguyên - Là đầu mối giao thương, trung chuyển hàng hóa và dịch vụ thương mại - du lịch của các nước tiểu vùng sông Mê Kông. </a:t>
            </a:r>
            <a:endParaRPr lang="en-US" dirty="0"/>
          </a:p>
        </p:txBody>
      </p:sp>
      <p:sp>
        <p:nvSpPr>
          <p:cNvPr id="13" name="TextBox 12">
            <a:extLst>
              <a:ext uri="{FF2B5EF4-FFF2-40B4-BE49-F238E27FC236}">
                <a16:creationId xmlns:a16="http://schemas.microsoft.com/office/drawing/2014/main" id="{9AA59C6E-9E33-4A9B-AB4F-457333BC8BA4}"/>
              </a:ext>
            </a:extLst>
          </p:cNvPr>
          <p:cNvSpPr txBox="1"/>
          <p:nvPr/>
        </p:nvSpPr>
        <p:spPr>
          <a:xfrm>
            <a:off x="622315" y="3912147"/>
            <a:ext cx="2559050" cy="1477328"/>
          </a:xfrm>
          <a:prstGeom prst="rect">
            <a:avLst/>
          </a:prstGeom>
          <a:noFill/>
        </p:spPr>
        <p:txBody>
          <a:bodyPr wrap="square">
            <a:spAutoFit/>
          </a:bodyPr>
          <a:lstStyle/>
          <a:p>
            <a:r>
              <a:rPr lang="vi-VN" sz="1800" dirty="0">
                <a:effectLst/>
                <a:latin typeface="Times New Roman" panose="02020603050405020304" pitchFamily="18" charset="0"/>
                <a:ea typeface="Calibri" panose="020F0502020204030204" pitchFamily="34" charset="0"/>
                <a:cs typeface="Times New Roman" panose="02020603050405020304" pitchFamily="18" charset="0"/>
              </a:rPr>
              <a:t>Hệ thống s</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h</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ồ, rừng, nguồn nước, t</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ài</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nguyên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khoáng</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ản v</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truy</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ền thống văn h</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óa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ặc trưng giầu bản sắc…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147" name="Picture 27" descr="Capture">
            <a:extLst>
              <a:ext uri="{FF2B5EF4-FFF2-40B4-BE49-F238E27FC236}">
                <a16:creationId xmlns:a16="http://schemas.microsoft.com/office/drawing/2014/main" id="{5AE9090E-9A93-46BF-8BA3-31571A9DCF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65" y="2552750"/>
            <a:ext cx="5838825" cy="337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485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1A2AF6-E98D-4D2F-953A-710534903AF5}"/>
              </a:ext>
            </a:extLst>
          </p:cNvPr>
          <p:cNvSpPr>
            <a:spLocks noGrp="1"/>
          </p:cNvSpPr>
          <p:nvPr>
            <p:ph idx="1"/>
          </p:nvPr>
        </p:nvSpPr>
        <p:spPr>
          <a:xfrm>
            <a:off x="457200" y="1828800"/>
            <a:ext cx="8229600" cy="685800"/>
          </a:xfrm>
        </p:spPr>
        <p:txBody>
          <a:bodyPr>
            <a:normAutofit/>
          </a:bodyPr>
          <a:lstStyle/>
          <a:p>
            <a:pPr marL="0" indent="0">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2800" b="1" dirty="0">
                <a:effectLst/>
                <a:latin typeface="Times New Roman" panose="02020603050405020304" pitchFamily="18" charset="0"/>
                <a:ea typeface="Calibri" panose="020F0502020204030204" pitchFamily="34" charset="0"/>
                <a:cs typeface="Times New Roman" panose="02020603050405020304" pitchFamily="18" charset="0"/>
              </a:rPr>
              <a:t>Định hướng phát triển giao thông</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endParaRPr lang="en-US" sz="2000" dirty="0"/>
          </a:p>
        </p:txBody>
      </p:sp>
      <p:sp>
        <p:nvSpPr>
          <p:cNvPr id="4" name="Title 1">
            <a:extLst>
              <a:ext uri="{FF2B5EF4-FFF2-40B4-BE49-F238E27FC236}">
                <a16:creationId xmlns:a16="http://schemas.microsoft.com/office/drawing/2014/main" id="{861973B2-5864-4835-A93D-9930BB49367E}"/>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ịnh hướng chiến lược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hệ thống hạ tầng GTVT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à</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hạ tâng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logistic t</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ỉnh Đắc N</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4400" dirty="0"/>
          </a:p>
        </p:txBody>
      </p:sp>
      <p:pic>
        <p:nvPicPr>
          <p:cNvPr id="6" name="Picture 28">
            <a:extLst>
              <a:ext uri="{FF2B5EF4-FFF2-40B4-BE49-F238E27FC236}">
                <a16:creationId xmlns:a16="http://schemas.microsoft.com/office/drawing/2014/main" id="{6A1B76DE-93E4-4E89-96C0-555D45FB61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50" y="2743201"/>
            <a:ext cx="5334000" cy="300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07DFC6B6-E075-445A-9CD9-2A690BAE6F6D}"/>
              </a:ext>
            </a:extLst>
          </p:cNvPr>
          <p:cNvSpPr txBox="1"/>
          <p:nvPr/>
        </p:nvSpPr>
        <p:spPr>
          <a:xfrm>
            <a:off x="609600" y="2608304"/>
            <a:ext cx="2667000" cy="3139321"/>
          </a:xfrm>
          <a:prstGeom prst="rect">
            <a:avLst/>
          </a:prstGeom>
          <a:noFill/>
        </p:spPr>
        <p:txBody>
          <a:bodyPr wrap="square">
            <a:spAutoFit/>
          </a:bodyPr>
          <a:lstStyle/>
          <a:p>
            <a:pPr marL="0" indent="0">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Giao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thông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liên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vùng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Giai</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đo</a:t>
            </a:r>
            <a:r>
              <a:rPr lang="vi-VN" dirty="0">
                <a:effectLst/>
                <a:latin typeface="Times New Roman" panose="02020603050405020304" pitchFamily="18" charset="0"/>
                <a:ea typeface="Calibri" panose="020F0502020204030204" pitchFamily="34" charset="0"/>
                <a:cs typeface="Times New Roman" panose="02020603050405020304" pitchFamily="18" charset="0"/>
              </a:rPr>
              <a:t>ạn đến năm 2030 từng bước x</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ây</a:t>
            </a:r>
            <a:r>
              <a:rPr lang="en-US" dirty="0">
                <a:effectLst/>
                <a:latin typeface="Times New Roman" panose="02020603050405020304" pitchFamily="18" charset="0"/>
                <a:ea typeface="Calibri" panose="020F0502020204030204" pitchFamily="34" charset="0"/>
                <a:cs typeface="Times New Roman" panose="02020603050405020304" pitchFamily="18" charset="0"/>
              </a:rPr>
              <a:t> d</a:t>
            </a:r>
            <a:r>
              <a:rPr lang="vi-VN" dirty="0">
                <a:effectLst/>
                <a:latin typeface="Times New Roman" panose="02020603050405020304" pitchFamily="18" charset="0"/>
                <a:ea typeface="Calibri" panose="020F0502020204030204" pitchFamily="34" charset="0"/>
                <a:cs typeface="Times New Roman" panose="02020603050405020304" pitchFamily="18" charset="0"/>
              </a:rPr>
              <a:t>ựng ho</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àn</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thi</a:t>
            </a:r>
            <a:r>
              <a:rPr lang="vi-VN" dirty="0">
                <a:effectLst/>
                <a:latin typeface="Times New Roman" panose="02020603050405020304" pitchFamily="18" charset="0"/>
                <a:ea typeface="Calibri" panose="020F0502020204030204" pitchFamily="34" charset="0"/>
                <a:cs typeface="Times New Roman" panose="02020603050405020304" pitchFamily="18" charset="0"/>
              </a:rPr>
              <a:t>ện v</a:t>
            </a:r>
            <a:r>
              <a:rPr lang="en-US"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cơ</a:t>
            </a:r>
            <a:r>
              <a:rPr lang="en-US" dirty="0">
                <a:effectLst/>
                <a:latin typeface="Times New Roman" panose="02020603050405020304" pitchFamily="18" charset="0"/>
                <a:ea typeface="Calibri" panose="020F0502020204030204" pitchFamily="34" charset="0"/>
                <a:cs typeface="Times New Roman" panose="02020603050405020304" pitchFamily="18" charset="0"/>
              </a:rPr>
              <a:t> b</a:t>
            </a:r>
            <a:r>
              <a:rPr lang="vi-VN" dirty="0">
                <a:effectLst/>
                <a:latin typeface="Times New Roman" panose="02020603050405020304" pitchFamily="18" charset="0"/>
                <a:ea typeface="Calibri" panose="020F0502020204030204" pitchFamily="34" charset="0"/>
                <a:cs typeface="Times New Roman" panose="02020603050405020304" pitchFamily="18" charset="0"/>
              </a:rPr>
              <a:t>ản hiện đại 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óa</a:t>
            </a:r>
            <a:r>
              <a:rPr lang="en-US" dirty="0">
                <a:effectLst/>
                <a:latin typeface="Times New Roman" panose="02020603050405020304" pitchFamily="18" charset="0"/>
                <a:ea typeface="Calibri" panose="020F0502020204030204" pitchFamily="34" charset="0"/>
                <a:cs typeface="Times New Roman" panose="02020603050405020304" pitchFamily="18" charset="0"/>
              </a:rPr>
              <a:t> m</a:t>
            </a:r>
            <a:r>
              <a:rPr lang="vi-VN" dirty="0">
                <a:effectLst/>
                <a:latin typeface="Times New Roman" panose="02020603050405020304" pitchFamily="18" charset="0"/>
                <a:ea typeface="Calibri" panose="020F0502020204030204" pitchFamily="34" charset="0"/>
                <a:cs typeface="Times New Roman" panose="02020603050405020304" pitchFamily="18" charset="0"/>
              </a:rPr>
              <a:t>ạng lưới kết cấu hạ tầng giao th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đư</a:t>
            </a:r>
            <a:r>
              <a:rPr lang="vi-VN" dirty="0">
                <a:effectLst/>
                <a:latin typeface="Times New Roman" panose="02020603050405020304" pitchFamily="18" charset="0"/>
                <a:ea typeface="Calibri" panose="020F0502020204030204" pitchFamily="34" charset="0"/>
                <a:cs typeface="Times New Roman" panose="02020603050405020304" pitchFamily="18" charset="0"/>
              </a:rPr>
              <a:t>ờng bộ, đường sắt, đường thủy nội địa v</a:t>
            </a:r>
            <a:r>
              <a:rPr lang="en-US"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hàng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không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theo</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quy</a:t>
            </a:r>
            <a:r>
              <a:rPr lang="en-US" dirty="0">
                <a:effectLst/>
                <a:latin typeface="Times New Roman" panose="02020603050405020304" pitchFamily="18" charset="0"/>
                <a:ea typeface="Calibri" panose="020F0502020204030204" pitchFamily="34" charset="0"/>
                <a:cs typeface="Times New Roman" panose="02020603050405020304" pitchFamily="18" charset="0"/>
              </a:rPr>
              <a:t> ho</a:t>
            </a:r>
            <a:r>
              <a:rPr lang="vi-VN" dirty="0">
                <a:effectLst/>
                <a:latin typeface="Times New Roman" panose="02020603050405020304" pitchFamily="18" charset="0"/>
                <a:ea typeface="Calibri" panose="020F0502020204030204" pitchFamily="34" charset="0"/>
                <a:cs typeface="Times New Roman" panose="02020603050405020304" pitchFamily="18" charset="0"/>
              </a:rPr>
              <a:t>ạch ph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dirty="0">
                <a:effectLst/>
                <a:latin typeface="Times New Roman" panose="02020603050405020304" pitchFamily="18" charset="0"/>
                <a:ea typeface="Calibri" panose="020F0502020204030204" pitchFamily="34" charset="0"/>
                <a:cs typeface="Times New Roman" panose="02020603050405020304" pitchFamily="18" charset="0"/>
              </a:rPr>
              <a:t>ển giao th</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v</a:t>
            </a:r>
            <a:r>
              <a:rPr lang="vi-VN" dirty="0">
                <a:effectLst/>
                <a:latin typeface="Times New Roman" panose="02020603050405020304" pitchFamily="18" charset="0"/>
                <a:ea typeface="Calibri" panose="020F0502020204030204" pitchFamily="34" charset="0"/>
                <a:cs typeface="Times New Roman" panose="02020603050405020304" pitchFamily="18" charset="0"/>
              </a:rPr>
              <a:t>ận tải quốc gia v</a:t>
            </a:r>
            <a:r>
              <a:rPr lang="en-US"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vùng</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Tây</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Nguyên</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43EAA58D-CDD7-4AEF-B8B0-C8B4CF6AB48B}"/>
              </a:ext>
            </a:extLst>
          </p:cNvPr>
          <p:cNvSpPr txBox="1"/>
          <p:nvPr/>
        </p:nvSpPr>
        <p:spPr>
          <a:xfrm>
            <a:off x="3429000" y="6045901"/>
            <a:ext cx="5988050" cy="557397"/>
          </a:xfrm>
          <a:prstGeom prst="rect">
            <a:avLst/>
          </a:prstGeom>
          <a:noFill/>
        </p:spPr>
        <p:txBody>
          <a:bodyPr wrap="square">
            <a:spAutoFit/>
          </a:bodyPr>
          <a:lstStyle/>
          <a:p>
            <a:pPr marL="0" marR="0" algn="ctr">
              <a:lnSpc>
                <a:spcPts val="1200"/>
              </a:lnSpc>
              <a:spcBef>
                <a:spcPts val="600"/>
              </a:spcBef>
              <a:spcAft>
                <a:spcPts val="600"/>
              </a:spcAft>
            </a:pPr>
            <a:r>
              <a:rPr lang="vi-VN" sz="1800" i="1" dirty="0">
                <a:effectLst/>
                <a:latin typeface="Times New Roman" panose="02020603050405020304" pitchFamily="18" charset="0"/>
                <a:ea typeface="Calibri" panose="020F0502020204030204" pitchFamily="34" charset="0"/>
                <a:cs typeface="Times New Roman" panose="02020603050405020304" pitchFamily="18" charset="0"/>
              </a:rPr>
              <a:t>Khung giao thông kết nối vùng tỉnh</a:t>
            </a:r>
            <a:r>
              <a:rPr lang="vi-VN" dirty="0">
                <a:latin typeface="Calibri" panose="020F0502020204030204" pitchFamily="34" charset="0"/>
                <a:ea typeface="Calibri" panose="020F0502020204030204" pitchFamily="34" charset="0"/>
                <a:cs typeface="Times New Roman" panose="02020603050405020304" pitchFamily="18" charset="0"/>
              </a:rPr>
              <a:t> </a:t>
            </a:r>
            <a:r>
              <a:rPr lang="vi-VN" sz="1800" i="1" dirty="0">
                <a:effectLst/>
                <a:latin typeface="Times New Roman" panose="02020603050405020304" pitchFamily="18" charset="0"/>
                <a:ea typeface="Calibri" panose="020F0502020204030204" pitchFamily="34" charset="0"/>
              </a:rPr>
              <a:t>Đắk N</a:t>
            </a:r>
            <a:r>
              <a:rPr lang="en-US" sz="1800" i="1" dirty="0" err="1">
                <a:effectLst/>
                <a:latin typeface="Times New Roman" panose="02020603050405020304" pitchFamily="18" charset="0"/>
                <a:ea typeface="Calibri" panose="020F0502020204030204" pitchFamily="34" charset="0"/>
              </a:rPr>
              <a:t>ôn</a:t>
            </a:r>
            <a:r>
              <a:rPr lang="vi-VN" sz="1800" i="1" dirty="0">
                <a:effectLst/>
                <a:latin typeface="Times New Roman" panose="02020603050405020304" pitchFamily="18" charset="0"/>
                <a:ea typeface="Calibri" panose="020F0502020204030204" pitchFamily="34" charset="0"/>
              </a:rPr>
              <a:t>g. </a:t>
            </a:r>
          </a:p>
          <a:p>
            <a:pPr marL="0" marR="0" algn="ctr">
              <a:lnSpc>
                <a:spcPts val="1200"/>
              </a:lnSpc>
              <a:spcBef>
                <a:spcPts val="600"/>
              </a:spcBef>
              <a:spcAft>
                <a:spcPts val="600"/>
              </a:spcAft>
            </a:pPr>
            <a:r>
              <a:rPr lang="vi-VN" sz="1400" i="1" dirty="0">
                <a:effectLst/>
                <a:latin typeface="Times New Roman" panose="02020603050405020304" pitchFamily="18" charset="0"/>
                <a:ea typeface="Calibri" panose="020F0502020204030204" pitchFamily="34" charset="0"/>
              </a:rPr>
              <a:t>Nguồn:QHXD vùng tỉnh đắc Nông</a:t>
            </a:r>
            <a:endParaRPr lang="en-US" dirty="0"/>
          </a:p>
        </p:txBody>
      </p:sp>
    </p:spTree>
    <p:extLst>
      <p:ext uri="{BB962C8B-B14F-4D97-AF65-F5344CB8AC3E}">
        <p14:creationId xmlns:p14="http://schemas.microsoft.com/office/powerpoint/2010/main" val="89864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1A2AF6-E98D-4D2F-953A-710534903AF5}"/>
              </a:ext>
            </a:extLst>
          </p:cNvPr>
          <p:cNvSpPr>
            <a:spLocks noGrp="1"/>
          </p:cNvSpPr>
          <p:nvPr>
            <p:ph idx="1"/>
          </p:nvPr>
        </p:nvSpPr>
        <p:spPr>
          <a:xfrm>
            <a:off x="495300" y="1828800"/>
            <a:ext cx="8153400" cy="5486400"/>
          </a:xfrm>
        </p:spPr>
        <p:txBody>
          <a:bodyPr>
            <a:normAutofit fontScale="92500" lnSpcReduction="10000"/>
          </a:bodyPr>
          <a:lstStyle/>
          <a:p>
            <a:pPr marL="0" marR="0" indent="0" algn="just">
              <a:lnSpc>
                <a:spcPct val="115000"/>
              </a:lnSpc>
              <a:spcBef>
                <a:spcPts val="600"/>
              </a:spcBef>
              <a:spcAft>
                <a:spcPts val="600"/>
              </a:spcAft>
              <a:buNone/>
            </a:pP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2800" b="1" dirty="0">
                <a:effectLst/>
                <a:latin typeface="Times New Roman" panose="02020603050405020304" pitchFamily="18" charset="0"/>
                <a:ea typeface="Calibri" panose="020F0502020204030204" pitchFamily="34" charset="0"/>
                <a:cs typeface="Times New Roman" panose="02020603050405020304" pitchFamily="18" charset="0"/>
              </a:rPr>
              <a:t>Đắ</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k</a:t>
            </a:r>
            <a:r>
              <a:rPr lang="vi-VN" sz="2800" b="1" dirty="0">
                <a:effectLst/>
                <a:latin typeface="Times New Roman" panose="02020603050405020304" pitchFamily="18" charset="0"/>
                <a:ea typeface="Calibri" panose="020F0502020204030204" pitchFamily="34" charset="0"/>
                <a:cs typeface="Times New Roman" panose="02020603050405020304" pitchFamily="18" charset="0"/>
              </a:rPr>
              <a:t> Nông trong chiến lược phát triển kinh tế Vùn</a:t>
            </a:r>
            <a:r>
              <a:rPr lang="en-US" sz="2800" b="1" dirty="0">
                <a:latin typeface="Times New Roman" panose="02020603050405020304" pitchFamily="18" charset="0"/>
                <a:ea typeface="Calibri" panose="020F0502020204030204" pitchFamily="34" charset="0"/>
                <a:cs typeface="Times New Roman" panose="02020603050405020304" pitchFamily="18" charset="0"/>
              </a:rPr>
              <a:t>g</a:t>
            </a: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600"/>
              </a:spcBef>
              <a:spcAft>
                <a:spcPts val="600"/>
              </a:spcAft>
              <a:buNone/>
            </a:pP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Đắk</a:t>
            </a:r>
            <a:r>
              <a:rPr lang="en-US"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Nông</a:t>
            </a:r>
            <a:r>
              <a:rPr lang="en-US" sz="26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 </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thu</a:t>
            </a:r>
            <a:r>
              <a:rPr lang="vi-VN"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ộc Dải h</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ành</a:t>
            </a:r>
            <a:r>
              <a:rPr lang="en-US"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lang </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kinh</a:t>
            </a:r>
            <a:r>
              <a:rPr lang="en-US"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t</a:t>
            </a:r>
            <a:r>
              <a:rPr lang="vi-VN"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ế ph</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ía</a:t>
            </a:r>
            <a:r>
              <a:rPr lang="en-US" sz="2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Tây</a:t>
            </a:r>
            <a:r>
              <a:rPr lang="en-US" sz="1700" b="1"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G</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ồm to</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àn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b</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ộ v</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ùng</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không</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gian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phía</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Tây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huy</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ện Đắk Gl</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ây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Ng</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ọc Hồi, Sa Thầy (tỉnh Kon Tum), Ia Grai, Đức Cơ, Chư Pr</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ỉnh Gia Lai), Ea S</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úp</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Buôn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Đôn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Cư</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jút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ỉnh Đắk Lắk) v</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toàn</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b</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ộ tỉnh Đắk N</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vi-VN" sz="18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indent="0" algn="just">
              <a:lnSpc>
                <a:spcPct val="115000"/>
              </a:lnSpc>
              <a:spcBef>
                <a:spcPts val="600"/>
              </a:spcBef>
              <a:spcAft>
                <a:spcPts val="600"/>
              </a:spcAft>
              <a:buNone/>
            </a:pPr>
            <a:r>
              <a:rPr lang="en-US" b="1" dirty="0">
                <a:effectLst/>
                <a:latin typeface="Times New Roman" panose="02020603050405020304" pitchFamily="18" charset="0"/>
                <a:ea typeface="Calibri" panose="020F0502020204030204" pitchFamily="34" charset="0"/>
                <a:cs typeface="Times New Roman" panose="02020603050405020304" pitchFamily="18" charset="0"/>
              </a:rPr>
              <a:t>+ Tr</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ọng t</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âm</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phát</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ển c</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ông</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nghi</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ệp khai th</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ác</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ch</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ế biến bauxit, luyện nh</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ôm</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năng</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latin typeface="Times New Roman" panose="02020603050405020304" pitchFamily="18" charset="0"/>
                <a:ea typeface="Calibri" panose="020F0502020204030204" pitchFamily="34" charset="0"/>
                <a:cs typeface="Times New Roman" panose="02020603050405020304" pitchFamily="18" charset="0"/>
              </a:rPr>
              <a:t>lư</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ợng thủy điện</a:t>
            </a:r>
            <a:r>
              <a:rPr lang="vi-VN"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600"/>
              </a:spcBef>
              <a:spcAft>
                <a:spcPts val="600"/>
              </a:spcAft>
              <a:buNone/>
            </a:pP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Về</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phát</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triển</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đô</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thị</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khu vực dọc bi</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gi</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ới h</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ình</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thành</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đô</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th</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ị vừa v</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nh</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ỏ, c</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ác</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khu</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kinh</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ế quốc ph</a:t>
            </a:r>
            <a:r>
              <a:rPr lang="en-US" sz="2200" dirty="0" err="1">
                <a:effectLst/>
                <a:latin typeface="Times New Roman" panose="02020603050405020304" pitchFamily="18" charset="0"/>
                <a:ea typeface="Calibri" panose="020F0502020204030204" pitchFamily="34" charset="0"/>
                <a:cs typeface="Times New Roman" panose="02020603050405020304" pitchFamily="18" charset="0"/>
              </a:rPr>
              <a:t>òng</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g</a:t>
            </a:r>
            <a:r>
              <a:rPr lang="vi-VN" sz="2200" dirty="0">
                <a:effectLst/>
                <a:latin typeface="Times New Roman" panose="02020603050405020304" pitchFamily="18" charset="0"/>
                <a:ea typeface="Calibri" panose="020F0502020204030204" pitchFamily="34" charset="0"/>
                <a:cs typeface="Times New Roman" panose="02020603050405020304" pitchFamily="18" charset="0"/>
              </a:rPr>
              <a:t>ắn với </a:t>
            </a:r>
            <a:r>
              <a:rPr lang="vi-VN" sz="2200" b="1" dirty="0">
                <a:effectLst/>
                <a:latin typeface="Times New Roman" panose="02020603050405020304" pitchFamily="18" charset="0"/>
                <a:ea typeface="Calibri" panose="020F0502020204030204" pitchFamily="34" charset="0"/>
                <a:cs typeface="Times New Roman" panose="02020603050405020304" pitchFamily="18" charset="0"/>
              </a:rPr>
              <a:t>hệ thống cửa khẩu v</a:t>
            </a:r>
            <a:r>
              <a:rPr lang="en-US" sz="2200" b="1" dirty="0">
                <a:effectLst/>
                <a:latin typeface="Times New Roman" panose="02020603050405020304" pitchFamily="18" charset="0"/>
                <a:ea typeface="Calibri" panose="020F0502020204030204" pitchFamily="34" charset="0"/>
                <a:cs typeface="Times New Roman" panose="02020603050405020304" pitchFamily="18" charset="0"/>
              </a:rPr>
              <a:t>à </a:t>
            </a:r>
            <a:r>
              <a:rPr lang="en-US" sz="2200" b="1" dirty="0" err="1">
                <a:effectLst/>
                <a:latin typeface="Times New Roman" panose="02020603050405020304" pitchFamily="18" charset="0"/>
                <a:ea typeface="Calibri" panose="020F0502020204030204" pitchFamily="34" charset="0"/>
                <a:cs typeface="Times New Roman" panose="02020603050405020304" pitchFamily="18" charset="0"/>
              </a:rPr>
              <a:t>ch</a:t>
            </a:r>
            <a:r>
              <a:rPr lang="vi-VN" sz="2200" b="1" dirty="0">
                <a:effectLst/>
                <a:latin typeface="Times New Roman" panose="02020603050405020304" pitchFamily="18" charset="0"/>
                <a:ea typeface="Calibri" panose="020F0502020204030204" pitchFamily="34" charset="0"/>
                <a:cs typeface="Times New Roman" panose="02020603050405020304" pitchFamily="18" charset="0"/>
              </a:rPr>
              <a:t>ợ đường bi</a:t>
            </a:r>
            <a:r>
              <a:rPr lang="en-US" sz="2200" b="1"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600"/>
              </a:spcBef>
              <a:spcAft>
                <a:spcPts val="600"/>
              </a:spcAft>
              <a:buNone/>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Khu</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v</a:t>
            </a:r>
            <a:r>
              <a:rPr lang="vi-VN" sz="2600" dirty="0">
                <a:effectLst/>
                <a:latin typeface="Times New Roman" panose="02020603050405020304" pitchFamily="18" charset="0"/>
                <a:ea typeface="Calibri" panose="020F0502020204030204" pitchFamily="34" charset="0"/>
                <a:cs typeface="Times New Roman" panose="02020603050405020304" pitchFamily="18" charset="0"/>
              </a:rPr>
              <a:t>ực n</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úi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cao</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phát</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ển l</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âm</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nghi</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ệp </a:t>
            </a:r>
            <a:r>
              <a:rPr lang="vi-VN" sz="2600" dirty="0">
                <a:effectLst/>
                <a:latin typeface="Times New Roman" panose="02020603050405020304" pitchFamily="18" charset="0"/>
                <a:ea typeface="Calibri" panose="020F0502020204030204" pitchFamily="34" charset="0"/>
                <a:cs typeface="Times New Roman" panose="02020603050405020304" pitchFamily="18" charset="0"/>
              </a:rPr>
              <a:t>để bảo vệ </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hệ sinh th</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ái</a:t>
            </a:r>
            <a:r>
              <a:rPr lang="en-US" sz="2600" b="1"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sz="2600" b="1" dirty="0">
                <a:effectLst/>
                <a:latin typeface="Times New Roman" panose="02020603050405020304" pitchFamily="18" charset="0"/>
                <a:ea typeface="Calibri" panose="020F0502020204030204" pitchFamily="34" charset="0"/>
                <a:cs typeface="Times New Roman" panose="02020603050405020304" pitchFamily="18" charset="0"/>
              </a:rPr>
              <a:t>ự nhi</a:t>
            </a:r>
            <a:r>
              <a:rPr lang="en-US" sz="2600" b="1" dirty="0" err="1">
                <a:effectLst/>
                <a:latin typeface="Times New Roman" panose="02020603050405020304" pitchFamily="18" charset="0"/>
                <a:ea typeface="Calibri" panose="020F0502020204030204" pitchFamily="34" charset="0"/>
                <a:cs typeface="Times New Roman" panose="02020603050405020304" pitchFamily="18" charset="0"/>
              </a:rPr>
              <a:t>ên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ngu</a:t>
            </a:r>
            <a:r>
              <a:rPr lang="vi-VN" sz="2600" dirty="0">
                <a:effectLst/>
                <a:latin typeface="Times New Roman" panose="02020603050405020304" pitchFamily="18" charset="0"/>
                <a:ea typeface="Calibri" panose="020F0502020204030204" pitchFamily="34" charset="0"/>
                <a:cs typeface="Times New Roman" panose="02020603050405020304" pitchFamily="18" charset="0"/>
              </a:rPr>
              <a:t>ồn nước, rừng đặc dụng, rừng đầu nguồn. </a:t>
            </a:r>
            <a:endParaRPr lang="en-US" sz="2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15000"/>
              </a:lnSpc>
              <a:spcBef>
                <a:spcPts val="600"/>
              </a:spcBef>
              <a:spcAft>
                <a:spcPts val="6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itle 1">
            <a:extLst>
              <a:ext uri="{FF2B5EF4-FFF2-40B4-BE49-F238E27FC236}">
                <a16:creationId xmlns:a16="http://schemas.microsoft.com/office/drawing/2014/main" id="{861973B2-5864-4835-A93D-9930BB49367E}"/>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ịnh hướng chiến lược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hệ thống hạ tầng GTVT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à</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hạ tâng</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logistic t</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ỉnh Đắc N</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4400" dirty="0"/>
          </a:p>
        </p:txBody>
      </p:sp>
    </p:spTree>
    <p:extLst>
      <p:ext uri="{BB962C8B-B14F-4D97-AF65-F5344CB8AC3E}">
        <p14:creationId xmlns:p14="http://schemas.microsoft.com/office/powerpoint/2010/main" val="669692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0" descr="VITRI">
            <a:extLst>
              <a:ext uri="{FF2B5EF4-FFF2-40B4-BE49-F238E27FC236}">
                <a16:creationId xmlns:a16="http://schemas.microsoft.com/office/drawing/2014/main" id="{82E8588C-0C11-4ABB-98BF-4E1095C851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657600"/>
            <a:ext cx="2216171" cy="27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37E78127-7197-486C-B3EE-FBEEAFD404C4}"/>
              </a:ext>
            </a:extLst>
          </p:cNvPr>
          <p:cNvSpPr txBox="1"/>
          <p:nvPr/>
        </p:nvSpPr>
        <p:spPr>
          <a:xfrm>
            <a:off x="381000" y="6172200"/>
            <a:ext cx="2286000" cy="584775"/>
          </a:xfrm>
          <a:prstGeom prst="rect">
            <a:avLst/>
          </a:prstGeom>
          <a:noFill/>
        </p:spPr>
        <p:txBody>
          <a:bodyPr wrap="square">
            <a:spAutoFit/>
          </a:bodyPr>
          <a:lstStyle/>
          <a:p>
            <a:r>
              <a:rPr lang="en-US" sz="1600" i="1" dirty="0" err="1">
                <a:effectLst/>
                <a:latin typeface="Times New Roman" panose="02020603050405020304" pitchFamily="18" charset="0"/>
                <a:ea typeface="MS Mincho" panose="02020609040205080304" pitchFamily="49" charset="-128"/>
              </a:rPr>
              <a:t>Đắk</a:t>
            </a:r>
            <a:r>
              <a:rPr lang="en-US" sz="1600" i="1" dirty="0">
                <a:effectLst/>
                <a:latin typeface="Times New Roman" panose="02020603050405020304" pitchFamily="18" charset="0"/>
                <a:ea typeface="MS Mincho" panose="02020609040205080304" pitchFamily="49" charset="-128"/>
              </a:rPr>
              <a:t> </a:t>
            </a:r>
            <a:r>
              <a:rPr lang="en-US" sz="1600" i="1" dirty="0" err="1">
                <a:effectLst/>
                <a:latin typeface="Times New Roman" panose="02020603050405020304" pitchFamily="18" charset="0"/>
                <a:ea typeface="MS Mincho" panose="02020609040205080304" pitchFamily="49" charset="-128"/>
              </a:rPr>
              <a:t>Nông</a:t>
            </a:r>
            <a:r>
              <a:rPr lang="en-US" sz="1600" i="1" dirty="0">
                <a:effectLst/>
                <a:latin typeface="Times New Roman" panose="02020603050405020304" pitchFamily="18" charset="0"/>
                <a:ea typeface="MS Mincho" panose="02020609040205080304" pitchFamily="49" charset="-128"/>
              </a:rPr>
              <a:t> </a:t>
            </a:r>
            <a:r>
              <a:rPr lang="en-US" sz="1600" i="1" dirty="0" err="1">
                <a:effectLst/>
                <a:latin typeface="Times New Roman" panose="02020603050405020304" pitchFamily="18" charset="0"/>
                <a:ea typeface="MS Mincho" panose="02020609040205080304" pitchFamily="49" charset="-128"/>
              </a:rPr>
              <a:t>trong</a:t>
            </a:r>
            <a:r>
              <a:rPr lang="en-US" sz="1600" i="1" dirty="0">
                <a:effectLst/>
                <a:latin typeface="Times New Roman" panose="02020603050405020304" pitchFamily="18" charset="0"/>
                <a:ea typeface="MS Mincho" panose="02020609040205080304" pitchFamily="49" charset="-128"/>
              </a:rPr>
              <a:t> </a:t>
            </a:r>
            <a:r>
              <a:rPr lang="en-US" sz="1600" i="1" dirty="0" err="1">
                <a:effectLst/>
                <a:latin typeface="Times New Roman" panose="02020603050405020304" pitchFamily="18" charset="0"/>
                <a:ea typeface="MS Mincho" panose="02020609040205080304" pitchFamily="49" charset="-128"/>
              </a:rPr>
              <a:t>vùng</a:t>
            </a:r>
            <a:r>
              <a:rPr lang="en-US" sz="1600" i="1" dirty="0">
                <a:effectLst/>
                <a:latin typeface="Times New Roman" panose="02020603050405020304" pitchFamily="18" charset="0"/>
                <a:ea typeface="MS Mincho" panose="02020609040205080304" pitchFamily="49" charset="-128"/>
              </a:rPr>
              <a:t> </a:t>
            </a:r>
            <a:r>
              <a:rPr lang="en-US" sz="1600" i="1" dirty="0" err="1">
                <a:effectLst/>
                <a:latin typeface="Times New Roman" panose="02020603050405020304" pitchFamily="18" charset="0"/>
                <a:ea typeface="MS Mincho" panose="02020609040205080304" pitchFamily="49" charset="-128"/>
              </a:rPr>
              <a:t>Tây</a:t>
            </a:r>
            <a:r>
              <a:rPr lang="en-US" sz="1600" i="1" dirty="0">
                <a:effectLst/>
                <a:latin typeface="Times New Roman" panose="02020603050405020304" pitchFamily="18" charset="0"/>
                <a:ea typeface="MS Mincho" panose="02020609040205080304" pitchFamily="49" charset="-128"/>
              </a:rPr>
              <a:t> </a:t>
            </a:r>
            <a:r>
              <a:rPr lang="en-US" sz="1600" i="1" dirty="0" err="1">
                <a:effectLst/>
                <a:latin typeface="Times New Roman" panose="02020603050405020304" pitchFamily="18" charset="0"/>
                <a:ea typeface="MS Mincho" panose="02020609040205080304" pitchFamily="49" charset="-128"/>
              </a:rPr>
              <a:t>nguyên</a:t>
            </a:r>
            <a:endParaRPr lang="en-US" sz="1600" dirty="0"/>
          </a:p>
        </p:txBody>
      </p:sp>
      <p:sp>
        <p:nvSpPr>
          <p:cNvPr id="7" name="Title 1">
            <a:extLst>
              <a:ext uri="{FF2B5EF4-FFF2-40B4-BE49-F238E27FC236}">
                <a16:creationId xmlns:a16="http://schemas.microsoft.com/office/drawing/2014/main" id="{E142CF52-1DCB-4594-A4D1-9789A866F01C}"/>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3.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TÍNH LIÊN K</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ẾT V</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ÙNG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4400" dirty="0"/>
          </a:p>
        </p:txBody>
      </p:sp>
      <p:sp>
        <p:nvSpPr>
          <p:cNvPr id="9" name="TextBox 8">
            <a:extLst>
              <a:ext uri="{FF2B5EF4-FFF2-40B4-BE49-F238E27FC236}">
                <a16:creationId xmlns:a16="http://schemas.microsoft.com/office/drawing/2014/main" id="{7ADBD651-614E-417E-9D6C-1A64B488F303}"/>
              </a:ext>
            </a:extLst>
          </p:cNvPr>
          <p:cNvSpPr txBox="1"/>
          <p:nvPr/>
        </p:nvSpPr>
        <p:spPr>
          <a:xfrm>
            <a:off x="621410" y="2057400"/>
            <a:ext cx="5931790" cy="923843"/>
          </a:xfrm>
          <a:prstGeom prst="rect">
            <a:avLst/>
          </a:prstGeom>
          <a:noFill/>
        </p:spPr>
        <p:txBody>
          <a:bodyPr wrap="square">
            <a:spAutoFit/>
          </a:bodyPr>
          <a:lstStyle/>
          <a:p>
            <a:pPr marL="0" marR="0" indent="0" algn="just">
              <a:lnSpc>
                <a:spcPct val="115000"/>
              </a:lnSpc>
              <a:spcBef>
                <a:spcPts val="600"/>
              </a:spcBef>
              <a:spcAft>
                <a:spcPts val="600"/>
              </a:spcAft>
              <a:buNone/>
            </a:pPr>
            <a:r>
              <a:rPr lang="vi-VN" sz="16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D</a:t>
            </a:r>
            <a:r>
              <a:rPr lang="vi-VN" sz="16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ãi hành lang kinh tế phía Tây</a:t>
            </a:r>
            <a:r>
              <a:rPr lang="vi-VN" sz="16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 vùng Tây Nguyên và </a:t>
            </a:r>
            <a:r>
              <a:rPr lang="vi-VN" sz="16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hành lang vận chuyển hàng hóa chủ lực của khu vực </a:t>
            </a:r>
            <a:r>
              <a:rPr lang="vi-VN" sz="1600" b="1" dirty="0">
                <a:effectLst/>
                <a:latin typeface="Times New Roman" panose="02020603050405020304" pitchFamily="18" charset="0"/>
                <a:ea typeface="Calibri" panose="020F0502020204030204" pitchFamily="34" charset="0"/>
                <a:cs typeface="Times New Roman" panose="02020603050405020304" pitchFamily="18" charset="0"/>
              </a:rPr>
              <a:t>kết nối các </a:t>
            </a:r>
            <a:r>
              <a:rPr lang="en-US" sz="1600" b="1" dirty="0" err="1">
                <a:effectLst/>
                <a:latin typeface="Times New Roman" panose="02020603050405020304" pitchFamily="18" charset="0"/>
                <a:ea typeface="Calibri" panose="020F0502020204030204" pitchFamily="34" charset="0"/>
                <a:cs typeface="Times New Roman" panose="02020603050405020304" pitchFamily="18" charset="0"/>
              </a:rPr>
              <a:t>khu</a:t>
            </a: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600" b="1" dirty="0" err="1">
                <a:effectLst/>
                <a:latin typeface="Times New Roman" panose="02020603050405020304" pitchFamily="18" charset="0"/>
                <a:ea typeface="Calibri" panose="020F0502020204030204" pitchFamily="34" charset="0"/>
                <a:cs typeface="Times New Roman" panose="02020603050405020304" pitchFamily="18" charset="0"/>
              </a:rPr>
              <a:t>kinh</a:t>
            </a:r>
            <a:r>
              <a:rPr lang="en-US" sz="1600" b="1" dirty="0">
                <a:effectLst/>
                <a:latin typeface="Times New Roman" panose="02020603050405020304" pitchFamily="18" charset="0"/>
                <a:ea typeface="Calibri" panose="020F0502020204030204" pitchFamily="34" charset="0"/>
                <a:cs typeface="Times New Roman" panose="02020603050405020304" pitchFamily="18" charset="0"/>
              </a:rPr>
              <a:t> t</a:t>
            </a:r>
            <a:r>
              <a:rPr lang="vi-VN" sz="1600" b="1" dirty="0">
                <a:effectLst/>
                <a:latin typeface="Times New Roman" panose="02020603050405020304" pitchFamily="18" charset="0"/>
                <a:ea typeface="Calibri" panose="020F0502020204030204" pitchFamily="34" charset="0"/>
                <a:cs typeface="Times New Roman" panose="02020603050405020304" pitchFamily="18" charset="0"/>
              </a:rPr>
              <a:t>ế cửa khẩu</a:t>
            </a:r>
            <a:r>
              <a:rPr lang="vi-VN" sz="16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ontent Placeholder 2">
            <a:extLst>
              <a:ext uri="{FF2B5EF4-FFF2-40B4-BE49-F238E27FC236}">
                <a16:creationId xmlns:a16="http://schemas.microsoft.com/office/drawing/2014/main" id="{54EF662B-9761-4402-84CA-253DE2D1C334}"/>
              </a:ext>
            </a:extLst>
          </p:cNvPr>
          <p:cNvSpPr>
            <a:spLocks noGrp="1"/>
          </p:cNvSpPr>
          <p:nvPr>
            <p:ph idx="1"/>
          </p:nvPr>
        </p:nvSpPr>
        <p:spPr>
          <a:xfrm>
            <a:off x="521197" y="1210534"/>
            <a:ext cx="8442346" cy="694466"/>
          </a:xfrm>
        </p:spPr>
        <p:txBody>
          <a:bodyPr>
            <a:normAutofit fontScale="77500" lnSpcReduction="20000"/>
          </a:bodyPr>
          <a:lstStyle/>
          <a:p>
            <a:pPr marL="0" marR="0" indent="0" algn="just">
              <a:lnSpc>
                <a:spcPct val="115000"/>
              </a:lnSpc>
              <a:spcBef>
                <a:spcPts val="600"/>
              </a:spcBef>
              <a:spcAft>
                <a:spcPts val="600"/>
              </a:spcAft>
              <a:buNone/>
            </a:pPr>
            <a:r>
              <a:rPr lang="en-US"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Nhu</a:t>
            </a:r>
            <a:r>
              <a:rPr lang="en-US"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c</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ầu về</a:t>
            </a:r>
            <a:r>
              <a:rPr lang="en-US"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vi-VN"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ph</a:t>
            </a:r>
            <a:r>
              <a:rPr lang="en-US"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át</a:t>
            </a:r>
            <a:r>
              <a:rPr lang="en-US"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tri</a:t>
            </a:r>
            <a:r>
              <a:rPr lang="vi-VN"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ển hạ tầng</a:t>
            </a:r>
            <a:r>
              <a:rPr lang="en-US"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giao</a:t>
            </a:r>
            <a:r>
              <a:rPr lang="en-US"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thông</a:t>
            </a:r>
            <a:r>
              <a:rPr lang="en-US"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vận</a:t>
            </a:r>
            <a:r>
              <a:rPr lang="en-US"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en-US"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tải</a:t>
            </a:r>
            <a:r>
              <a:rPr lang="vi-VN"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v</a:t>
            </a:r>
            <a:r>
              <a:rPr lang="en-US"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à </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tiềm năng về </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hạ </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tầng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logistic </a:t>
            </a:r>
            <a:r>
              <a:rPr lang="en-US" sz="2000"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trên</a:t>
            </a:r>
            <a:r>
              <a:rPr lang="en-US"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đ</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ịa b</a:t>
            </a:r>
            <a:r>
              <a:rPr lang="en-US" sz="2000"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àn</a:t>
            </a:r>
            <a:r>
              <a:rPr lang="en-US"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t</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ỉnh lớn và </a:t>
            </a:r>
            <a:r>
              <a:rPr lang="en-US"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h</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ết sức cấp thiết trong liên kết vùng</a:t>
            </a:r>
          </a:p>
          <a:p>
            <a:endParaRPr lang="en-US" sz="3200" dirty="0"/>
          </a:p>
        </p:txBody>
      </p:sp>
      <p:pic>
        <p:nvPicPr>
          <p:cNvPr id="2051" name="Picture 143" descr="C:\Users\Maylinh\Desktop\SO DO PHAN TICH.jpg">
            <a:extLst>
              <a:ext uri="{FF2B5EF4-FFF2-40B4-BE49-F238E27FC236}">
                <a16:creationId xmlns:a16="http://schemas.microsoft.com/office/drawing/2014/main" id="{94C0E376-5906-4F65-AA2D-0F4D5350A5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9038" y="2007479"/>
            <a:ext cx="2874962"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F5F8269D-65A3-4D01-8459-DCC0B433A761}"/>
              </a:ext>
            </a:extLst>
          </p:cNvPr>
          <p:cNvSpPr txBox="1"/>
          <p:nvPr/>
        </p:nvSpPr>
        <p:spPr>
          <a:xfrm>
            <a:off x="6934200" y="5373469"/>
            <a:ext cx="1965473" cy="646331"/>
          </a:xfrm>
          <a:prstGeom prst="rect">
            <a:avLst/>
          </a:prstGeom>
          <a:noFill/>
        </p:spPr>
        <p:txBody>
          <a:bodyPr wrap="square">
            <a:spAutoFit/>
          </a:bodyPr>
          <a:lstStyle/>
          <a:p>
            <a:r>
              <a:rPr lang="en-US" sz="1800" i="1" spc="-60" dirty="0" err="1">
                <a:effectLst/>
                <a:latin typeface="Times New Roman" panose="02020603050405020304" pitchFamily="18" charset="0"/>
                <a:ea typeface="Calibri" panose="020F0502020204030204" pitchFamily="34" charset="0"/>
              </a:rPr>
              <a:t>Sơ</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đồ</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trục</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hành</a:t>
            </a:r>
            <a:r>
              <a:rPr lang="en-US" sz="1800" i="1" spc="-60" dirty="0">
                <a:effectLst/>
                <a:latin typeface="Times New Roman" panose="02020603050405020304" pitchFamily="18" charset="0"/>
                <a:ea typeface="Calibri" panose="020F0502020204030204" pitchFamily="34" charset="0"/>
              </a:rPr>
              <a:t> lang </a:t>
            </a:r>
            <a:r>
              <a:rPr lang="en-US" sz="1800" i="1" spc="-60" dirty="0" err="1">
                <a:effectLst/>
                <a:latin typeface="Times New Roman" panose="02020603050405020304" pitchFamily="18" charset="0"/>
                <a:ea typeface="Calibri" panose="020F0502020204030204" pitchFamily="34" charset="0"/>
              </a:rPr>
              <a:t>kinh</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tế</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của</a:t>
            </a:r>
            <a:r>
              <a:rPr lang="en-US" sz="1800" i="1" spc="-60" dirty="0">
                <a:effectLst/>
                <a:latin typeface="Times New Roman" panose="02020603050405020304" pitchFamily="18" charset="0"/>
                <a:ea typeface="Calibri" panose="020F0502020204030204" pitchFamily="34" charset="0"/>
              </a:rPr>
              <a:t> </a:t>
            </a:r>
            <a:r>
              <a:rPr lang="en-US" sz="1800" i="1" spc="-60" dirty="0" err="1">
                <a:effectLst/>
                <a:latin typeface="Times New Roman" panose="02020603050405020304" pitchFamily="18" charset="0"/>
                <a:ea typeface="Calibri" panose="020F0502020204030204" pitchFamily="34" charset="0"/>
              </a:rPr>
              <a:t>Tỉnh</a:t>
            </a:r>
            <a:endParaRPr lang="en-US" dirty="0"/>
          </a:p>
        </p:txBody>
      </p:sp>
      <p:pic>
        <p:nvPicPr>
          <p:cNvPr id="2052" name="Picture 140" descr="Phan tan">
            <a:extLst>
              <a:ext uri="{FF2B5EF4-FFF2-40B4-BE49-F238E27FC236}">
                <a16:creationId xmlns:a16="http://schemas.microsoft.com/office/drawing/2014/main" id="{D3D14C6B-705C-4CEB-94AD-12E91F50AD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2320" y="2919492"/>
            <a:ext cx="3293240" cy="393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820DECE7-949C-40E6-AEED-4EDF804A5107}"/>
              </a:ext>
            </a:extLst>
          </p:cNvPr>
          <p:cNvSpPr txBox="1"/>
          <p:nvPr/>
        </p:nvSpPr>
        <p:spPr>
          <a:xfrm>
            <a:off x="2909762" y="6497767"/>
            <a:ext cx="5113361" cy="369332"/>
          </a:xfrm>
          <a:prstGeom prst="rect">
            <a:avLst/>
          </a:prstGeom>
          <a:noFill/>
        </p:spPr>
        <p:txBody>
          <a:bodyPr wrap="square">
            <a:spAutoFit/>
          </a:bodyPr>
          <a:lstStyle/>
          <a:p>
            <a:r>
              <a:rPr lang="en-US" sz="1800" i="1" dirty="0" err="1">
                <a:effectLst/>
                <a:latin typeface="Times New Roman" panose="02020603050405020304" pitchFamily="18" charset="0"/>
                <a:ea typeface="Calibri" panose="020F0502020204030204" pitchFamily="34" charset="0"/>
              </a:rPr>
              <a:t>Sơ</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đồ</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Phát</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triển</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theo</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trục</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hành</a:t>
            </a:r>
            <a:r>
              <a:rPr lang="en-US" sz="1800" i="1" dirty="0">
                <a:effectLst/>
                <a:latin typeface="Times New Roman" panose="02020603050405020304" pitchFamily="18" charset="0"/>
                <a:ea typeface="Calibri" panose="020F0502020204030204" pitchFamily="34" charset="0"/>
              </a:rPr>
              <a:t> lang </a:t>
            </a:r>
            <a:r>
              <a:rPr lang="en-US" sz="1800" i="1" dirty="0" err="1">
                <a:effectLst/>
                <a:latin typeface="Times New Roman" panose="02020603050405020304" pitchFamily="18" charset="0"/>
                <a:ea typeface="Calibri" panose="020F0502020204030204" pitchFamily="34" charset="0"/>
              </a:rPr>
              <a:t>kinh</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tế</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của</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Tỉnh</a:t>
            </a:r>
            <a:endParaRPr lang="en-US" dirty="0"/>
          </a:p>
        </p:txBody>
      </p:sp>
    </p:spTree>
    <p:extLst>
      <p:ext uri="{BB962C8B-B14F-4D97-AF65-F5344CB8AC3E}">
        <p14:creationId xmlns:p14="http://schemas.microsoft.com/office/powerpoint/2010/main" val="3281604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EA6DA-F2DC-41CD-A8AC-E55793E77D49}"/>
              </a:ext>
            </a:extLst>
          </p:cNvPr>
          <p:cNvSpPr>
            <a:spLocks noGrp="1"/>
          </p:cNvSpPr>
          <p:nvPr>
            <p:ph type="title"/>
          </p:nvPr>
        </p:nvSpPr>
        <p:spPr>
          <a:xfrm>
            <a:off x="457200" y="533400"/>
            <a:ext cx="84582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phát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Giao thông vận tải và hạ tầng Logistic tỉnh Đắc Nông ( từ nay đến năm 2030 và tầm nhìn đến năm 2050)</a:t>
            </a:r>
            <a:endParaRPr lang="en-US" sz="4400" dirty="0"/>
          </a:p>
        </p:txBody>
      </p:sp>
      <p:sp>
        <p:nvSpPr>
          <p:cNvPr id="10" name="TextBox 9">
            <a:extLst>
              <a:ext uri="{FF2B5EF4-FFF2-40B4-BE49-F238E27FC236}">
                <a16:creationId xmlns:a16="http://schemas.microsoft.com/office/drawing/2014/main" id="{C2CA8000-CF6B-478B-BC95-F0DC39E90F20}"/>
              </a:ext>
            </a:extLst>
          </p:cNvPr>
          <p:cNvSpPr txBox="1"/>
          <p:nvPr/>
        </p:nvSpPr>
        <p:spPr>
          <a:xfrm>
            <a:off x="1219200" y="2524304"/>
            <a:ext cx="7696200" cy="3724096"/>
          </a:xfrm>
          <a:prstGeom prst="rect">
            <a:avLst/>
          </a:prstGeom>
          <a:noFill/>
        </p:spPr>
        <p:txBody>
          <a:bodyPr wrap="square">
            <a:spAutoFit/>
          </a:bodyPr>
          <a:lstStyle/>
          <a:p>
            <a:pPr lvl="0"/>
            <a:endParaRPr lang="vi-VN" sz="2800" b="1" dirty="0"/>
          </a:p>
          <a:p>
            <a:pPr lvl="0"/>
            <a:r>
              <a:rPr lang="vi-VN" sz="2800" b="1" dirty="0"/>
              <a:t>P</a:t>
            </a:r>
            <a:r>
              <a:rPr lang="vi-VN" sz="2400" dirty="0"/>
              <a:t>hát triển đồng bộ; </a:t>
            </a:r>
            <a:endParaRPr lang="vi-VN" sz="2800" dirty="0"/>
          </a:p>
          <a:p>
            <a:pPr lvl="0"/>
            <a:r>
              <a:rPr lang="vi-VN" sz="3200" b="1" dirty="0"/>
              <a:t>L</a:t>
            </a:r>
            <a:r>
              <a:rPr lang="vi-VN" sz="2400" dirty="0"/>
              <a:t>iên thông đa phương thức; </a:t>
            </a:r>
          </a:p>
          <a:p>
            <a:pPr lvl="0"/>
            <a:r>
              <a:rPr lang="vi-VN" sz="3200" b="1" dirty="0"/>
              <a:t>K</a:t>
            </a:r>
            <a:r>
              <a:rPr lang="vi-VN" sz="2400" dirty="0"/>
              <a:t>ết nối hài hòa, thuận tiện với mạng lưới đô thị, khu công nghiệp, cụm công nghiệp, khu kinh tế cửa khẩu và các đầu mối vận tải đối, đáp ứng tốt nhất nhu cầu vận chuyển hành khách và hàng hóa trên địa bàn tỉnh và kết nối vùng,</a:t>
            </a:r>
            <a:endParaRPr lang="en-US" sz="2400" dirty="0"/>
          </a:p>
          <a:p>
            <a:pPr lvl="0"/>
            <a:r>
              <a:rPr lang="vi-VN" sz="2000" dirty="0"/>
              <a:t> </a:t>
            </a:r>
            <a:endParaRPr lang="en-US" dirty="0"/>
          </a:p>
        </p:txBody>
      </p:sp>
      <p:sp>
        <p:nvSpPr>
          <p:cNvPr id="12" name="TextBox 11">
            <a:extLst>
              <a:ext uri="{FF2B5EF4-FFF2-40B4-BE49-F238E27FC236}">
                <a16:creationId xmlns:a16="http://schemas.microsoft.com/office/drawing/2014/main" id="{443EFC82-63D3-4126-94DC-63C29D2BE336}"/>
              </a:ext>
            </a:extLst>
          </p:cNvPr>
          <p:cNvSpPr txBox="1"/>
          <p:nvPr/>
        </p:nvSpPr>
        <p:spPr>
          <a:xfrm>
            <a:off x="457200" y="2219980"/>
            <a:ext cx="7086600" cy="523220"/>
          </a:xfrm>
          <a:prstGeom prst="rect">
            <a:avLst/>
          </a:prstGeom>
          <a:noFill/>
        </p:spPr>
        <p:txBody>
          <a:bodyPr wrap="square">
            <a:spAutoFit/>
          </a:bodyPr>
          <a:lstStyle/>
          <a:p>
            <a:pPr lvl="0"/>
            <a:r>
              <a:rPr lang="vi-VN" sz="2800" b="1" dirty="0"/>
              <a:t>- Phát triển hệ thống hạ tầng GTVT:</a:t>
            </a:r>
          </a:p>
        </p:txBody>
      </p:sp>
    </p:spTree>
    <p:extLst>
      <p:ext uri="{BB962C8B-B14F-4D97-AF65-F5344CB8AC3E}">
        <p14:creationId xmlns:p14="http://schemas.microsoft.com/office/powerpoint/2010/main" val="869989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EA6DA-F2DC-41CD-A8AC-E55793E77D49}"/>
              </a:ext>
            </a:extLst>
          </p:cNvPr>
          <p:cNvSpPr>
            <a:spLocks noGrp="1"/>
          </p:cNvSpPr>
          <p:nvPr>
            <p:ph type="title"/>
          </p:nvPr>
        </p:nvSpPr>
        <p:spPr>
          <a:xfrm>
            <a:off x="304800" y="5334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graphicFrame>
        <p:nvGraphicFramePr>
          <p:cNvPr id="6" name="Diagram 5">
            <a:extLst>
              <a:ext uri="{FF2B5EF4-FFF2-40B4-BE49-F238E27FC236}">
                <a16:creationId xmlns:a16="http://schemas.microsoft.com/office/drawing/2014/main" id="{9B32F8F4-0EDC-40AA-8FB8-A24028E3EE7C}"/>
              </a:ext>
            </a:extLst>
          </p:cNvPr>
          <p:cNvGraphicFramePr/>
          <p:nvPr>
            <p:extLst>
              <p:ext uri="{D42A27DB-BD31-4B8C-83A1-F6EECF244321}">
                <p14:modId xmlns:p14="http://schemas.microsoft.com/office/powerpoint/2010/main" val="4223762838"/>
              </p:ext>
            </p:extLst>
          </p:nvPr>
        </p:nvGraphicFramePr>
        <p:xfrm>
          <a:off x="381000" y="1600200"/>
          <a:ext cx="8610600" cy="5201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D4B8DF80-8A29-4E9C-946C-BC2F4F3BE5AC}"/>
              </a:ext>
            </a:extLst>
          </p:cNvPr>
          <p:cNvSpPr txBox="1"/>
          <p:nvPr/>
        </p:nvSpPr>
        <p:spPr>
          <a:xfrm>
            <a:off x="457200" y="1153180"/>
            <a:ext cx="7086600" cy="523220"/>
          </a:xfrm>
          <a:prstGeom prst="rect">
            <a:avLst/>
          </a:prstGeom>
          <a:noFill/>
        </p:spPr>
        <p:txBody>
          <a:bodyPr wrap="square">
            <a:spAutoFit/>
          </a:bodyPr>
          <a:lstStyle/>
          <a:p>
            <a:pPr lvl="0"/>
            <a:r>
              <a:rPr lang="vi-VN" sz="2800" b="1" dirty="0"/>
              <a:t>- Phát triển hệ thống hạ tầng GTVT:</a:t>
            </a:r>
          </a:p>
        </p:txBody>
      </p:sp>
    </p:spTree>
    <p:extLst>
      <p:ext uri="{BB962C8B-B14F-4D97-AF65-F5344CB8AC3E}">
        <p14:creationId xmlns:p14="http://schemas.microsoft.com/office/powerpoint/2010/main" val="3090226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C115886E-44BD-4D2E-86E5-0E224DB2ACA7}"/>
              </a:ext>
            </a:extLst>
          </p:cNvPr>
          <p:cNvGraphicFramePr>
            <a:graphicFrameLocks noGrp="1"/>
          </p:cNvGraphicFramePr>
          <p:nvPr>
            <p:ph idx="1"/>
            <p:extLst>
              <p:ext uri="{D42A27DB-BD31-4B8C-83A1-F6EECF244321}">
                <p14:modId xmlns:p14="http://schemas.microsoft.com/office/powerpoint/2010/main" val="90717426"/>
              </p:ext>
            </p:extLst>
          </p:nvPr>
        </p:nvGraphicFramePr>
        <p:xfrm>
          <a:off x="673620" y="2743200"/>
          <a:ext cx="8241780" cy="3946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a:extLst>
              <a:ext uri="{FF2B5EF4-FFF2-40B4-BE49-F238E27FC236}">
                <a16:creationId xmlns:a16="http://schemas.microsoft.com/office/drawing/2014/main" id="{436AC931-E99D-48DE-B4EE-FDF38DE801B6}"/>
              </a:ext>
            </a:extLst>
          </p:cNvPr>
          <p:cNvSpPr>
            <a:spLocks noGrp="1"/>
          </p:cNvSpPr>
          <p:nvPr>
            <p:ph type="title"/>
          </p:nvPr>
        </p:nvSpPr>
        <p:spPr>
          <a:xfrm>
            <a:off x="457200" y="6096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sp>
        <p:nvSpPr>
          <p:cNvPr id="6" name="TextBox 5">
            <a:extLst>
              <a:ext uri="{FF2B5EF4-FFF2-40B4-BE49-F238E27FC236}">
                <a16:creationId xmlns:a16="http://schemas.microsoft.com/office/drawing/2014/main" id="{CF45217C-9E7C-421E-9398-D9D6D6F9616A}"/>
              </a:ext>
            </a:extLst>
          </p:cNvPr>
          <p:cNvSpPr txBox="1"/>
          <p:nvPr/>
        </p:nvSpPr>
        <p:spPr>
          <a:xfrm>
            <a:off x="445416" y="1295400"/>
            <a:ext cx="7795182" cy="1043619"/>
          </a:xfrm>
          <a:prstGeom prst="rect">
            <a:avLst/>
          </a:prstGeom>
          <a:noFill/>
        </p:spPr>
        <p:txBody>
          <a:bodyPr wrap="square">
            <a:spAutoFit/>
          </a:bodyPr>
          <a:lstStyle/>
          <a:p>
            <a:pPr marL="0" marR="0" indent="0" algn="just">
              <a:lnSpc>
                <a:spcPct val="115000"/>
              </a:lnSpc>
              <a:spcBef>
                <a:spcPts val="600"/>
              </a:spcBef>
              <a:spcAft>
                <a:spcPts val="600"/>
              </a:spcAft>
              <a:buNone/>
            </a:pPr>
            <a:r>
              <a:rPr lang="vi-VN" sz="28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Nâng cao năng lực, hiệu quả của mạng lưới hạ tầng và dịch vụ vận tải</a:t>
            </a:r>
            <a:r>
              <a:rPr lang="vi-VN"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t>
            </a:r>
            <a:endParaRPr lang="en-US" sz="20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00817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NỘI DUNG:</a:t>
            </a:r>
          </a:p>
        </p:txBody>
      </p:sp>
      <p:graphicFrame>
        <p:nvGraphicFramePr>
          <p:cNvPr id="7" name="Content Placeholder 6">
            <a:extLst>
              <a:ext uri="{FF2B5EF4-FFF2-40B4-BE49-F238E27FC236}">
                <a16:creationId xmlns:a16="http://schemas.microsoft.com/office/drawing/2014/main" id="{C08A9657-6050-4B08-9666-B34DB16BD879}"/>
              </a:ext>
            </a:extLst>
          </p:cNvPr>
          <p:cNvGraphicFramePr>
            <a:graphicFrameLocks noGrp="1"/>
          </p:cNvGraphicFramePr>
          <p:nvPr>
            <p:ph idx="1"/>
            <p:extLst>
              <p:ext uri="{D42A27DB-BD31-4B8C-83A1-F6EECF244321}">
                <p14:modId xmlns:p14="http://schemas.microsoft.com/office/powerpoint/2010/main" val="3305727010"/>
              </p:ext>
            </p:extLst>
          </p:nvPr>
        </p:nvGraphicFramePr>
        <p:xfrm>
          <a:off x="484496" y="533400"/>
          <a:ext cx="8229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53185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D3E7F8-B065-4A99-9A8E-5C2F8651BA27}"/>
              </a:ext>
            </a:extLst>
          </p:cNvPr>
          <p:cNvSpPr>
            <a:spLocks noGrp="1"/>
          </p:cNvSpPr>
          <p:nvPr>
            <p:ph idx="1"/>
          </p:nvPr>
        </p:nvSpPr>
        <p:spPr>
          <a:xfrm>
            <a:off x="457200" y="1219200"/>
            <a:ext cx="8229600" cy="3810000"/>
          </a:xfrm>
        </p:spPr>
        <p:txBody>
          <a:bodyPr>
            <a:normAutofit/>
          </a:bodyPr>
          <a:lstStyle/>
          <a:p>
            <a:pPr marR="0" algn="just">
              <a:lnSpc>
                <a:spcPct val="115000"/>
              </a:lnSpc>
              <a:spcBef>
                <a:spcPts val="600"/>
              </a:spcBef>
              <a:spcAft>
                <a:spcPts val="600"/>
              </a:spcAft>
              <a:buFontTx/>
              <a:buChar char="-"/>
            </a:pPr>
            <a:r>
              <a:rPr lang="vi-VN" sz="28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Phát triển mạng lưới giao thông công cộng</a:t>
            </a:r>
            <a:r>
              <a:rPr lang="vi-VN" sz="2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a:t>
            </a:r>
          </a:p>
          <a:p>
            <a:pPr marL="0" marR="0" indent="0" algn="just">
              <a:lnSpc>
                <a:spcPct val="115000"/>
              </a:lnSpc>
              <a:spcBef>
                <a:spcPts val="600"/>
              </a:spcBef>
              <a:spcAft>
                <a:spcPts val="600"/>
              </a:spcAft>
              <a:buNone/>
            </a:pPr>
            <a:r>
              <a:rPr lang="vi-VN" sz="3200"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ướng đến vận tải hành khách công cộng là phương thức vận tải chủ lực phục vụ nhu cầu đi lại của người dân trong các đô thị </a:t>
            </a:r>
          </a:p>
          <a:p>
            <a:pPr marL="0" marR="0" indent="0" algn="just">
              <a:lnSpc>
                <a:spcPct val="115000"/>
              </a:lnSpc>
              <a:spcBef>
                <a:spcPts val="600"/>
              </a:spcBef>
              <a:spcAft>
                <a:spcPts val="600"/>
              </a:spcAft>
              <a:buNone/>
            </a:pPr>
            <a:r>
              <a:rPr lang="vi-VN"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T</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ăng liên kết các đô thị trong tỉnh; </a:t>
            </a:r>
          </a:p>
          <a:p>
            <a:pPr marL="0" marR="0" indent="0" algn="just">
              <a:lnSpc>
                <a:spcPct val="115000"/>
              </a:lnSpc>
              <a:spcBef>
                <a:spcPts val="600"/>
              </a:spcBef>
              <a:spcAft>
                <a:spcPts val="600"/>
              </a:spcAft>
              <a:buNone/>
            </a:pPr>
            <a:r>
              <a:rPr lang="vi-VN"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Đ</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ịnh hướng cấu trúc đô thị hợp lý trong tương lai ( khung giao thông và sử dụng đất )</a:t>
            </a:r>
            <a:endParaRPr lang="en-US"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600"/>
              </a:spcBef>
              <a:spcAft>
                <a:spcPts val="6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just">
              <a:lnSpc>
                <a:spcPct val="115000"/>
              </a:lnSpc>
              <a:spcBef>
                <a:spcPts val="600"/>
              </a:spcBef>
              <a:spcAft>
                <a:spcPts val="600"/>
              </a:spcAft>
              <a:buNone/>
            </a:pPr>
            <a:endParaRPr lang="en-US" sz="2800" dirty="0"/>
          </a:p>
        </p:txBody>
      </p:sp>
      <p:sp>
        <p:nvSpPr>
          <p:cNvPr id="4" name="Title 1">
            <a:extLst>
              <a:ext uri="{FF2B5EF4-FFF2-40B4-BE49-F238E27FC236}">
                <a16:creationId xmlns:a16="http://schemas.microsoft.com/office/drawing/2014/main" id="{204A48EF-79F7-45BB-9760-06341710E3D6}"/>
              </a:ext>
            </a:extLst>
          </p:cNvPr>
          <p:cNvSpPr>
            <a:spLocks noGrp="1"/>
          </p:cNvSpPr>
          <p:nvPr>
            <p:ph type="title"/>
          </p:nvPr>
        </p:nvSpPr>
        <p:spPr>
          <a:xfrm>
            <a:off x="457200" y="6096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pic>
        <p:nvPicPr>
          <p:cNvPr id="5" name="Picture 2">
            <a:extLst>
              <a:ext uri="{FF2B5EF4-FFF2-40B4-BE49-F238E27FC236}">
                <a16:creationId xmlns:a16="http://schemas.microsoft.com/office/drawing/2014/main" id="{E2B92D2B-0A6B-421E-82C8-27A1A41B2F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4507" b="16699"/>
          <a:stretch>
            <a:fillRect/>
          </a:stretch>
        </p:blipFill>
        <p:spPr bwMode="auto">
          <a:xfrm>
            <a:off x="455612" y="4415238"/>
            <a:ext cx="4725988"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3276BDB4-9594-407D-9843-B8F28F18E0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470" t="6256" r="17856" b="9036"/>
          <a:stretch/>
        </p:blipFill>
        <p:spPr bwMode="auto">
          <a:xfrm>
            <a:off x="5448300" y="3995737"/>
            <a:ext cx="34290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7" name="TextBox 6">
            <a:extLst>
              <a:ext uri="{FF2B5EF4-FFF2-40B4-BE49-F238E27FC236}">
                <a16:creationId xmlns:a16="http://schemas.microsoft.com/office/drawing/2014/main" id="{241E1925-1E3B-4437-BF0A-2DAEA732C7E1}"/>
              </a:ext>
            </a:extLst>
          </p:cNvPr>
          <p:cNvSpPr txBox="1"/>
          <p:nvPr/>
        </p:nvSpPr>
        <p:spPr>
          <a:xfrm>
            <a:off x="666750" y="6472638"/>
            <a:ext cx="6191250" cy="385362"/>
          </a:xfrm>
          <a:prstGeom prst="rect">
            <a:avLst/>
          </a:prstGeom>
          <a:noFill/>
        </p:spPr>
        <p:txBody>
          <a:bodyPr wrap="square">
            <a:spAutoFit/>
          </a:bodyPr>
          <a:lstStyle/>
          <a:p>
            <a:pPr marL="0" marR="0" indent="0" algn="just">
              <a:lnSpc>
                <a:spcPct val="115000"/>
              </a:lnSpc>
              <a:spcBef>
                <a:spcPts val="600"/>
              </a:spcBef>
              <a:spcAft>
                <a:spcPts val="600"/>
              </a:spcAft>
              <a:buNone/>
            </a:pPr>
            <a:r>
              <a:rPr lang="vi-VN"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Đ</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ịnh hướng cấu trúc đô thị theo giao thông công cộng </a:t>
            </a:r>
            <a:endParaRPr lang="en-US"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9809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8ED18A-C266-4991-B025-D640D5AF1D14}"/>
              </a:ext>
            </a:extLst>
          </p:cNvPr>
          <p:cNvSpPr>
            <a:spLocks noGrp="1"/>
          </p:cNvSpPr>
          <p:nvPr>
            <p:ph idx="1"/>
          </p:nvPr>
        </p:nvSpPr>
        <p:spPr>
          <a:xfrm>
            <a:off x="457200" y="2286000"/>
            <a:ext cx="8229600" cy="2286000"/>
          </a:xfrm>
        </p:spPr>
        <p:txBody>
          <a:bodyPr>
            <a:normAutofit/>
          </a:bodyPr>
          <a:lstStyle/>
          <a:p>
            <a:pPr marL="0" marR="0" indent="0" algn="just">
              <a:lnSpc>
                <a:spcPct val="115000"/>
              </a:lnSpc>
              <a:spcBef>
                <a:spcPts val="600"/>
              </a:spcBef>
              <a:spcAft>
                <a:spcPts val="600"/>
              </a:spcAft>
              <a:buNone/>
            </a:pPr>
            <a:r>
              <a:rPr lang="vi-VN" sz="2800" b="1" dirty="0">
                <a:highlight>
                  <a:srgbClr val="FFFFFF"/>
                </a:highlight>
                <a:latin typeface="Calibri" panose="020F0502020204030204" pitchFamily="34" charset="0"/>
                <a:ea typeface="Calibri" panose="020F0502020204030204" pitchFamily="34" charset="0"/>
                <a:cs typeface="Times New Roman" panose="02020603050405020304" pitchFamily="18" charset="0"/>
              </a:rPr>
              <a:t>- </a:t>
            </a:r>
            <a:r>
              <a:rPr lang="vi-VN" sz="28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Rà soát, tích hợp quy hoạch </a:t>
            </a:r>
            <a:r>
              <a:rPr lang="vi-VN"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các hạ tầng GTVT, hạ tầng logistics, các trung tâm Logistic mới, hệ thống các cảng sông mới, các kho tàng bến bải đầu mối,... vào quy hoạch tỉnh Đắc Nông theo Luật Quy hoạch mới.</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
        <p:nvSpPr>
          <p:cNvPr id="4" name="Title 1">
            <a:extLst>
              <a:ext uri="{FF2B5EF4-FFF2-40B4-BE49-F238E27FC236}">
                <a16:creationId xmlns:a16="http://schemas.microsoft.com/office/drawing/2014/main" id="{FA1A09D4-64BC-48D5-8068-CAE3F9A73B2B}"/>
              </a:ext>
            </a:extLst>
          </p:cNvPr>
          <p:cNvSpPr>
            <a:spLocks noGrp="1"/>
          </p:cNvSpPr>
          <p:nvPr>
            <p:ph type="title"/>
          </p:nvPr>
        </p:nvSpPr>
        <p:spPr>
          <a:xfrm>
            <a:off x="457200" y="6858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spTree>
    <p:extLst>
      <p:ext uri="{BB962C8B-B14F-4D97-AF65-F5344CB8AC3E}">
        <p14:creationId xmlns:p14="http://schemas.microsoft.com/office/powerpoint/2010/main" val="2420430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D3E7F8-B065-4A99-9A8E-5C2F8651BA27}"/>
              </a:ext>
            </a:extLst>
          </p:cNvPr>
          <p:cNvSpPr>
            <a:spLocks noGrp="1"/>
          </p:cNvSpPr>
          <p:nvPr>
            <p:ph idx="1"/>
          </p:nvPr>
        </p:nvSpPr>
        <p:spPr/>
        <p:txBody>
          <a:bodyPr>
            <a:normAutofit/>
          </a:bodyPr>
          <a:lstStyle/>
          <a:p>
            <a:pPr marR="0" algn="just">
              <a:lnSpc>
                <a:spcPct val="115000"/>
              </a:lnSpc>
              <a:spcBef>
                <a:spcPts val="600"/>
              </a:spcBef>
              <a:spcAft>
                <a:spcPts val="600"/>
              </a:spcAft>
              <a:buFontTx/>
              <a:buChar char="-"/>
            </a:pPr>
            <a:r>
              <a:rPr lang="vi-VN" sz="28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Xây dựng chính sách </a:t>
            </a:r>
          </a:p>
          <a:p>
            <a:pPr marL="0" marR="0" indent="0" algn="just">
              <a:lnSpc>
                <a:spcPct val="115000"/>
              </a:lnSpc>
              <a:spcBef>
                <a:spcPts val="600"/>
              </a:spcBef>
              <a:spcAft>
                <a:spcPts val="600"/>
              </a:spcAft>
              <a:buNone/>
            </a:pPr>
            <a:r>
              <a:rPr lang="vi-VN" sz="2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Thu hút các Nhà đầu tư vào xây dựng và khai thác Trung tâm logistics,</a:t>
            </a:r>
          </a:p>
          <a:p>
            <a:pPr marL="0" marR="0" indent="0" algn="just">
              <a:lnSpc>
                <a:spcPct val="115000"/>
              </a:lnSpc>
              <a:spcBef>
                <a:spcPts val="600"/>
              </a:spcBef>
              <a:spcAft>
                <a:spcPts val="600"/>
              </a:spcAft>
              <a:buNone/>
            </a:pPr>
            <a:r>
              <a:rPr lang="vi-VN" sz="2800"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P</a:t>
            </a:r>
            <a:r>
              <a:rPr lang="vi-VN" sz="2800"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hát triển các doanh nghiệp cung cấp dịch vụ logistics lớn hoạt động trên địa bàn Tỉnh.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600" dirty="0"/>
          </a:p>
        </p:txBody>
      </p:sp>
      <p:sp>
        <p:nvSpPr>
          <p:cNvPr id="4" name="Title 1">
            <a:extLst>
              <a:ext uri="{FF2B5EF4-FFF2-40B4-BE49-F238E27FC236}">
                <a16:creationId xmlns:a16="http://schemas.microsoft.com/office/drawing/2014/main" id="{204A48EF-79F7-45BB-9760-06341710E3D6}"/>
              </a:ext>
            </a:extLst>
          </p:cNvPr>
          <p:cNvSpPr>
            <a:spLocks noGrp="1"/>
          </p:cNvSpPr>
          <p:nvPr>
            <p:ph type="title"/>
          </p:nvPr>
        </p:nvSpPr>
        <p:spPr>
          <a:xfrm>
            <a:off x="457200" y="6096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spTree>
    <p:extLst>
      <p:ext uri="{BB962C8B-B14F-4D97-AF65-F5344CB8AC3E}">
        <p14:creationId xmlns:p14="http://schemas.microsoft.com/office/powerpoint/2010/main" val="2309879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5940DD-D3F5-4E10-BC7D-2D62AAEEF435}"/>
              </a:ext>
            </a:extLst>
          </p:cNvPr>
          <p:cNvSpPr>
            <a:spLocks noGrp="1"/>
          </p:cNvSpPr>
          <p:nvPr>
            <p:ph idx="1"/>
          </p:nvPr>
        </p:nvSpPr>
        <p:spPr>
          <a:xfrm>
            <a:off x="457200" y="4114800"/>
            <a:ext cx="8229600" cy="2362200"/>
          </a:xfrm>
        </p:spPr>
        <p:txBody>
          <a:bodyPr>
            <a:normAutofit/>
          </a:bodyPr>
          <a:lstStyle/>
          <a:p>
            <a:pPr marL="0" marR="0" indent="0" algn="just">
              <a:lnSpc>
                <a:spcPct val="115000"/>
              </a:lnSpc>
              <a:spcBef>
                <a:spcPts val="600"/>
              </a:spcBef>
              <a:spcAft>
                <a:spcPts val="600"/>
              </a:spcAft>
              <a:buNone/>
            </a:pPr>
            <a:r>
              <a:rPr lang="vi-VN" b="1" dirty="0">
                <a:effectLst/>
                <a:latin typeface="Times New Roman" panose="02020603050405020304" pitchFamily="18" charset="0"/>
                <a:ea typeface="Calibri" panose="020F0502020204030204" pitchFamily="34" charset="0"/>
                <a:cs typeface="Times New Roman" panose="02020603050405020304" pitchFamily="18" charset="0"/>
              </a:rPr>
              <a:t>- Thể chế hóa và thúc đẩy mạnh mẽ việc ứng dụng các nền tảng kỹ thuật số và công nghệ</a:t>
            </a:r>
            <a:r>
              <a:rPr lang="vi-VN" dirty="0">
                <a:effectLst/>
                <a:latin typeface="Times New Roman" panose="02020603050405020304" pitchFamily="18" charset="0"/>
                <a:ea typeface="Calibri" panose="020F0502020204030204" pitchFamily="34" charset="0"/>
                <a:cs typeface="Times New Roman" panose="02020603050405020304" pitchFamily="18" charset="0"/>
              </a:rPr>
              <a:t> </a:t>
            </a:r>
            <a:r>
              <a:rPr lang="vi-VN" b="1" dirty="0">
                <a:effectLst/>
                <a:latin typeface="Times New Roman" panose="02020603050405020304" pitchFamily="18" charset="0"/>
                <a:ea typeface="Calibri" panose="020F0502020204030204" pitchFamily="34" charset="0"/>
                <a:cs typeface="Times New Roman" panose="02020603050405020304" pitchFamily="18" charset="0"/>
              </a:rPr>
              <a:t>mới</a:t>
            </a:r>
            <a:r>
              <a:rPr lang="vi-VN" dirty="0">
                <a:effectLst/>
                <a:latin typeface="Times New Roman" panose="02020603050405020304" pitchFamily="18" charset="0"/>
                <a:ea typeface="Calibri" panose="020F0502020204030204" pitchFamily="34" charset="0"/>
                <a:cs typeface="Times New Roman" panose="02020603050405020304" pitchFamily="18" charset="0"/>
              </a:rPr>
              <a:t> để quản lý, điều hành và thanh toán các dịch vụ,… nhằm nâng cao hiệu quả kinh doanh vận tải và tạo môi trường kết nối liên thông về dịch vụ giữa các phương thức vận tải và dịch vụ logistics.</a:t>
            </a:r>
            <a:r>
              <a:rPr lang="en-US" b="1"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 </a:t>
            </a:r>
            <a:r>
              <a:rPr lang="vi-VN" b="1"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 </a:t>
            </a:r>
            <a:endParaRPr lang="en-US" b="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
        <p:nvSpPr>
          <p:cNvPr id="4" name="Title 1">
            <a:extLst>
              <a:ext uri="{FF2B5EF4-FFF2-40B4-BE49-F238E27FC236}">
                <a16:creationId xmlns:a16="http://schemas.microsoft.com/office/drawing/2014/main" id="{063AE84F-087A-4085-961A-E83E6C124DEA}"/>
              </a:ext>
            </a:extLst>
          </p:cNvPr>
          <p:cNvSpPr>
            <a:spLocks noGrp="1"/>
          </p:cNvSpPr>
          <p:nvPr>
            <p:ph type="title"/>
          </p:nvPr>
        </p:nvSpPr>
        <p:spPr>
          <a:xfrm>
            <a:off x="457200" y="609600"/>
            <a:ext cx="8610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4. CÁC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CHƯƠNG TRÌNH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 CHIẾN LƯỢC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4400" dirty="0"/>
          </a:p>
        </p:txBody>
      </p:sp>
      <p:sp>
        <p:nvSpPr>
          <p:cNvPr id="6" name="Content Placeholder 2">
            <a:extLst>
              <a:ext uri="{FF2B5EF4-FFF2-40B4-BE49-F238E27FC236}">
                <a16:creationId xmlns:a16="http://schemas.microsoft.com/office/drawing/2014/main" id="{CE6CC271-E5E3-44D5-971E-0DDBE13BA715}"/>
              </a:ext>
            </a:extLst>
          </p:cNvPr>
          <p:cNvSpPr txBox="1">
            <a:spLocks/>
          </p:cNvSpPr>
          <p:nvPr/>
        </p:nvSpPr>
        <p:spPr>
          <a:xfrm>
            <a:off x="472867" y="1143000"/>
            <a:ext cx="8229600" cy="27432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lnSpc>
                <a:spcPct val="115000"/>
              </a:lnSpc>
              <a:spcBef>
                <a:spcPts val="600"/>
              </a:spcBef>
              <a:spcAft>
                <a:spcPts val="600"/>
              </a:spcAft>
              <a:buFont typeface="Arial" pitchFamily="34" charset="0"/>
              <a:buNone/>
            </a:pPr>
            <a:r>
              <a:rPr lang="vi-VN" b="1"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Xây dựng cơ sở dữ liệu, thông tin</a:t>
            </a:r>
            <a:r>
              <a:rPr lang="vi-VN"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về hệ thống giao thông vận tải và dịch vụ logistics, nhu cầu thị trường, năng lực cung ứng dịch vụ, chính sách, pháp luật, công nghệ về logistics trên địa bàn tỉnh để cung cấp cho các cơ quan quản lý Nhà nước, cho doanh nghiệp và nhà đầu tư trong và ngoài nước quan tâm, tìm hiểu cơ hội đầu tư vào tỉnh.</a:t>
            </a:r>
            <a:endParaRPr lang="en-US" sz="3200" dirty="0"/>
          </a:p>
        </p:txBody>
      </p:sp>
    </p:spTree>
    <p:extLst>
      <p:ext uri="{BB962C8B-B14F-4D97-AF65-F5344CB8AC3E}">
        <p14:creationId xmlns:p14="http://schemas.microsoft.com/office/powerpoint/2010/main" val="1754705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5940DD-D3F5-4E10-BC7D-2D62AAEEF435}"/>
              </a:ext>
            </a:extLst>
          </p:cNvPr>
          <p:cNvSpPr>
            <a:spLocks noGrp="1"/>
          </p:cNvSpPr>
          <p:nvPr>
            <p:ph idx="1"/>
          </p:nvPr>
        </p:nvSpPr>
        <p:spPr>
          <a:xfrm>
            <a:off x="609600" y="1066800"/>
            <a:ext cx="8229600" cy="4876800"/>
          </a:xfrm>
        </p:spPr>
        <p:txBody>
          <a:bodyPr>
            <a:normAutofit/>
          </a:bodyPr>
          <a:lstStyle/>
          <a:p>
            <a:pPr marL="0" marR="0" indent="0" algn="ctr">
              <a:lnSpc>
                <a:spcPct val="115000"/>
              </a:lnSpc>
              <a:spcBef>
                <a:spcPts val="600"/>
              </a:spcBef>
              <a:spcAft>
                <a:spcPts val="600"/>
              </a:spcAft>
              <a:buNone/>
            </a:pPr>
            <a:endParaRPr lang="en-US" sz="2800" b="1"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84E9C93F-2436-44B2-9068-0A61849E5914}"/>
              </a:ext>
            </a:extLst>
          </p:cNvPr>
          <p:cNvSpPr txBox="1"/>
          <p:nvPr/>
        </p:nvSpPr>
        <p:spPr>
          <a:xfrm>
            <a:off x="2057400" y="2907963"/>
            <a:ext cx="4572000" cy="548099"/>
          </a:xfrm>
          <a:prstGeom prst="rect">
            <a:avLst/>
          </a:prstGeom>
          <a:noFill/>
        </p:spPr>
        <p:txBody>
          <a:bodyPr wrap="square">
            <a:spAutoFit/>
          </a:bodyPr>
          <a:lstStyle/>
          <a:p>
            <a:pPr marL="0" marR="0" indent="0" algn="ctr">
              <a:lnSpc>
                <a:spcPct val="115000"/>
              </a:lnSpc>
              <a:spcBef>
                <a:spcPts val="600"/>
              </a:spcBef>
              <a:spcAft>
                <a:spcPts val="600"/>
              </a:spcAft>
              <a:buNone/>
            </a:pPr>
            <a:r>
              <a:rPr lang="vi-VN"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TRÂN TRỌNG CẢM ƠN </a:t>
            </a:r>
            <a:endParaRPr lang="en-US" sz="2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5305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9239"/>
            <a:ext cx="8229600" cy="990600"/>
          </a:xfrm>
        </p:spPr>
        <p:txBody>
          <a:bodyPr>
            <a:noAutofit/>
          </a:bodyPr>
          <a:lstStyle/>
          <a:p>
            <a:r>
              <a:rPr lang="vi-VN" sz="24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1. TẦM QUAN TRỌNG </a:t>
            </a:r>
            <a:r>
              <a:rPr lang="en-US" sz="24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p>
        </p:txBody>
      </p:sp>
      <p:sp>
        <p:nvSpPr>
          <p:cNvPr id="3" name="Rectangle 2">
            <a:extLst>
              <a:ext uri="{FF2B5EF4-FFF2-40B4-BE49-F238E27FC236}">
                <a16:creationId xmlns:a16="http://schemas.microsoft.com/office/drawing/2014/main" id="{5270C055-295A-42DD-8F5D-920416EAFBA6}"/>
              </a:ext>
            </a:extLst>
          </p:cNvPr>
          <p:cNvSpPr>
            <a:spLocks noChangeArrowheads="1"/>
          </p:cNvSpPr>
          <p:nvPr/>
        </p:nvSpPr>
        <p:spPr bwMode="auto">
          <a:xfrm>
            <a:off x="533400" y="1752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6" descr="Diagram&#10;&#10;Description automatically generated with medium confidence">
            <a:extLst>
              <a:ext uri="{FF2B5EF4-FFF2-40B4-BE49-F238E27FC236}">
                <a16:creationId xmlns:a16="http://schemas.microsoft.com/office/drawing/2014/main" id="{6C3F12AA-6CFE-4280-872E-2F4E435877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95400"/>
            <a:ext cx="7619999" cy="4669360"/>
          </a:xfrm>
          <a:prstGeom prst="rect">
            <a:avLst/>
          </a:prstGeom>
          <a:noFill/>
        </p:spPr>
      </p:pic>
      <p:sp>
        <p:nvSpPr>
          <p:cNvPr id="4" name="Rectangle 3">
            <a:extLst>
              <a:ext uri="{FF2B5EF4-FFF2-40B4-BE49-F238E27FC236}">
                <a16:creationId xmlns:a16="http://schemas.microsoft.com/office/drawing/2014/main" id="{25CDD657-76F1-41F1-AEFF-2BCE4D427D53}"/>
              </a:ext>
            </a:extLst>
          </p:cNvPr>
          <p:cNvSpPr>
            <a:spLocks noChangeArrowheads="1"/>
          </p:cNvSpPr>
          <p:nvPr/>
        </p:nvSpPr>
        <p:spPr bwMode="auto">
          <a:xfrm>
            <a:off x="533400" y="5909104"/>
            <a:ext cx="8229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vi-VN"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Hạ tầng </a:t>
            </a:r>
            <a:r>
              <a:rPr kumimoji="0" lang="en-US"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GTVT &amp; </a:t>
            </a:r>
            <a:r>
              <a:rPr kumimoji="0" lang="en-US" altLang="en-US" sz="2400" b="0" i="1"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dịch</a:t>
            </a:r>
            <a:r>
              <a:rPr kumimoji="0" lang="en-US"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sz="2400" b="0" i="1"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vụ</a:t>
            </a:r>
            <a:r>
              <a:rPr kumimoji="0" lang="en-US"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vi-VN"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Logistic </a:t>
            </a:r>
            <a:endParaRPr kumimoji="0" lang="en-US"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vi-VN" altLang="en-US" sz="24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Chiến lược kết nối hệ thống đô thị và chuỗi phát triển. </a:t>
            </a:r>
            <a:endParaRPr kumimoji="0" lang="vi-VN" altLang="en-US" sz="4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70845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vi-VN" sz="24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1. TẦM QUAN TRỌNG </a:t>
            </a:r>
            <a:r>
              <a:rPr lang="en-US" sz="24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a:t>
            </a:r>
            <a:br>
              <a:rPr lang="en-US" sz="20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p>
        </p:txBody>
      </p:sp>
      <p:sp>
        <p:nvSpPr>
          <p:cNvPr id="3" name="Rectangle 2">
            <a:extLst>
              <a:ext uri="{FF2B5EF4-FFF2-40B4-BE49-F238E27FC236}">
                <a16:creationId xmlns:a16="http://schemas.microsoft.com/office/drawing/2014/main" id="{5270C055-295A-42DD-8F5D-920416EAFBA6}"/>
              </a:ext>
            </a:extLst>
          </p:cNvPr>
          <p:cNvSpPr>
            <a:spLocks noChangeArrowheads="1"/>
          </p:cNvSpPr>
          <p:nvPr/>
        </p:nvSpPr>
        <p:spPr bwMode="auto">
          <a:xfrm>
            <a:off x="533400" y="1752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346625D8-BF73-434D-9CD7-4D503AB47875}"/>
              </a:ext>
            </a:extLst>
          </p:cNvPr>
          <p:cNvSpPr txBox="1"/>
          <p:nvPr/>
        </p:nvSpPr>
        <p:spPr>
          <a:xfrm>
            <a:off x="3048000" y="1322772"/>
            <a:ext cx="5943600" cy="1921745"/>
          </a:xfrm>
          <a:prstGeom prst="rect">
            <a:avLst/>
          </a:prstGeom>
          <a:noFill/>
        </p:spPr>
        <p:txBody>
          <a:bodyPr wrap="square">
            <a:spAutoFit/>
          </a:bodyPr>
          <a:lstStyle/>
          <a:p>
            <a:pPr marL="0" marR="0" indent="342900" algn="just">
              <a:lnSpc>
                <a:spcPct val="120000"/>
              </a:lnSpc>
              <a:spcBef>
                <a:spcPts val="0"/>
              </a:spcBef>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Chiến</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lược</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tăng</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trưởng</a:t>
            </a:r>
            <a:r>
              <a:rPr lang="en-US" sz="2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800" b="1" dirty="0" err="1">
                <a:effectLst/>
                <a:latin typeface="Times New Roman" panose="02020603050405020304" pitchFamily="18" charset="0"/>
                <a:ea typeface="Calibri" panose="020F0502020204030204" pitchFamily="34" charset="0"/>
                <a:cs typeface="Times New Roman" panose="02020603050405020304" pitchFamily="18" charset="0"/>
              </a:rPr>
              <a:t>xanh</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được</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đưa</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ra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bởi</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Ủy</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ban KT-XH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Châu</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Á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Thái</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Bình</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Dương</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Liên</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Hiệp</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000" dirty="0" err="1">
                <a:effectLst/>
                <a:latin typeface="Times New Roman" panose="02020603050405020304" pitchFamily="18" charset="0"/>
                <a:ea typeface="Calibri" panose="020F0502020204030204" pitchFamily="34" charset="0"/>
                <a:cs typeface="Times New Roman" panose="02020603050405020304" pitchFamily="18" charset="0"/>
              </a:rPr>
              <a:t>Quốc</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(UNESCAP </a:t>
            </a:r>
          </a:p>
          <a:p>
            <a:pPr marL="0" marR="0" indent="342900" algn="just">
              <a:lnSpc>
                <a:spcPct val="120000"/>
              </a:lnSpc>
              <a:spcBef>
                <a:spcPts val="0"/>
              </a:spcBef>
              <a:spcAft>
                <a:spcPts val="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0" marR="0" indent="342900" algn="just">
              <a:lnSpc>
                <a:spcPct val="120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Diagram 10">
            <a:extLst>
              <a:ext uri="{FF2B5EF4-FFF2-40B4-BE49-F238E27FC236}">
                <a16:creationId xmlns:a16="http://schemas.microsoft.com/office/drawing/2014/main" id="{2EB7237D-6738-44EF-A805-1E1FAF980389}"/>
              </a:ext>
            </a:extLst>
          </p:cNvPr>
          <p:cNvGraphicFramePr/>
          <p:nvPr>
            <p:extLst>
              <p:ext uri="{D42A27DB-BD31-4B8C-83A1-F6EECF244321}">
                <p14:modId xmlns:p14="http://schemas.microsoft.com/office/powerpoint/2010/main" val="3483294574"/>
              </p:ext>
            </p:extLst>
          </p:nvPr>
        </p:nvGraphicFramePr>
        <p:xfrm>
          <a:off x="528961" y="3048000"/>
          <a:ext cx="7848600" cy="297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8062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4016-F66B-4666-9B01-A6B442152158}"/>
              </a:ext>
            </a:extLst>
          </p:cNvPr>
          <p:cNvSpPr>
            <a:spLocks noGrp="1"/>
          </p:cNvSpPr>
          <p:nvPr>
            <p:ph type="title"/>
          </p:nvPr>
        </p:nvSpPr>
        <p:spPr>
          <a:xfrm>
            <a:off x="457200" y="5334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graphicFrame>
        <p:nvGraphicFramePr>
          <p:cNvPr id="4" name="Content Placeholder 3">
            <a:extLst>
              <a:ext uri="{FF2B5EF4-FFF2-40B4-BE49-F238E27FC236}">
                <a16:creationId xmlns:a16="http://schemas.microsoft.com/office/drawing/2014/main" id="{C63E188C-D46D-4C35-8891-36F410DE9552}"/>
              </a:ext>
            </a:extLst>
          </p:cNvPr>
          <p:cNvGraphicFramePr>
            <a:graphicFrameLocks noGrp="1"/>
          </p:cNvGraphicFramePr>
          <p:nvPr>
            <p:ph idx="1"/>
            <p:extLst>
              <p:ext uri="{D42A27DB-BD31-4B8C-83A1-F6EECF244321}">
                <p14:modId xmlns:p14="http://schemas.microsoft.com/office/powerpoint/2010/main" val="3053816772"/>
              </p:ext>
            </p:extLst>
          </p:nvPr>
        </p:nvGraphicFramePr>
        <p:xfrm>
          <a:off x="457200" y="17526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4278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4016-F66B-4666-9B01-A6B442152158}"/>
              </a:ext>
            </a:extLst>
          </p:cNvPr>
          <p:cNvSpPr>
            <a:spLocks noGrp="1"/>
          </p:cNvSpPr>
          <p:nvPr>
            <p:ph type="title"/>
          </p:nvPr>
        </p:nvSpPr>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sp>
        <p:nvSpPr>
          <p:cNvPr id="3" name="Content Placeholder 2">
            <a:extLst>
              <a:ext uri="{FF2B5EF4-FFF2-40B4-BE49-F238E27FC236}">
                <a16:creationId xmlns:a16="http://schemas.microsoft.com/office/drawing/2014/main" id="{C3D2F59A-AED1-4D43-9DA4-1103F890ABF4}"/>
              </a:ext>
            </a:extLst>
          </p:cNvPr>
          <p:cNvSpPr>
            <a:spLocks noGrp="1"/>
          </p:cNvSpPr>
          <p:nvPr>
            <p:ph idx="1"/>
          </p:nvPr>
        </p:nvSpPr>
        <p:spPr>
          <a:xfrm>
            <a:off x="5181600" y="1524000"/>
            <a:ext cx="3657600" cy="838200"/>
          </a:xfrm>
        </p:spPr>
        <p:txBody>
          <a:bodyPr>
            <a:normAutofit/>
          </a:bodyPr>
          <a:lstStyle/>
          <a:p>
            <a:pPr marL="0" indent="0">
              <a:buNone/>
            </a:pPr>
            <a:r>
              <a:rPr lang="vi-VN" sz="2000" b="1" i="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Thực trạng về phát triển kinh tế: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dirty="0"/>
          </a:p>
        </p:txBody>
      </p:sp>
      <p:pic>
        <p:nvPicPr>
          <p:cNvPr id="4" name="Picture 3">
            <a:extLst>
              <a:ext uri="{FF2B5EF4-FFF2-40B4-BE49-F238E27FC236}">
                <a16:creationId xmlns:a16="http://schemas.microsoft.com/office/drawing/2014/main" id="{1B2696E6-F101-4FE0-B5F1-46CF9A26E7A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1"/>
            <a:ext cx="4173040" cy="4800599"/>
          </a:xfrm>
          <a:prstGeom prst="rect">
            <a:avLst/>
          </a:prstGeom>
          <a:noFill/>
          <a:ln>
            <a:noFill/>
          </a:ln>
        </p:spPr>
      </p:pic>
      <p:sp>
        <p:nvSpPr>
          <p:cNvPr id="6" name="TextBox 5">
            <a:extLst>
              <a:ext uri="{FF2B5EF4-FFF2-40B4-BE49-F238E27FC236}">
                <a16:creationId xmlns:a16="http://schemas.microsoft.com/office/drawing/2014/main" id="{EF7C3750-1CBB-44EF-BA8B-7A6DBF199AE7}"/>
              </a:ext>
            </a:extLst>
          </p:cNvPr>
          <p:cNvSpPr txBox="1"/>
          <p:nvPr/>
        </p:nvSpPr>
        <p:spPr>
          <a:xfrm>
            <a:off x="410120" y="6320516"/>
            <a:ext cx="4572000" cy="523220"/>
          </a:xfrm>
          <a:prstGeom prst="rect">
            <a:avLst/>
          </a:prstGeom>
          <a:noFill/>
        </p:spPr>
        <p:txBody>
          <a:bodyPr wrap="square">
            <a:spAutoFit/>
          </a:bodyPr>
          <a:lstStyle/>
          <a:p>
            <a:r>
              <a:rPr lang="en-US" sz="1400" i="1" dirty="0" err="1">
                <a:effectLst/>
                <a:latin typeface="Times New Roman" panose="02020603050405020304" pitchFamily="18" charset="0"/>
                <a:ea typeface="Calibri" panose="020F0502020204030204" pitchFamily="34" charset="0"/>
              </a:rPr>
              <a:t>Sơ</a:t>
            </a:r>
            <a:r>
              <a:rPr lang="en-US" sz="1400" i="1" dirty="0">
                <a:effectLst/>
                <a:latin typeface="Times New Roman" panose="02020603050405020304" pitchFamily="18" charset="0"/>
                <a:ea typeface="Calibri" panose="020F0502020204030204" pitchFamily="34" charset="0"/>
              </a:rPr>
              <a:t> đ</a:t>
            </a:r>
            <a:r>
              <a:rPr lang="vi-VN" sz="1400" i="1" dirty="0">
                <a:effectLst/>
                <a:latin typeface="Times New Roman" panose="02020603050405020304" pitchFamily="18" charset="0"/>
                <a:ea typeface="Calibri" panose="020F0502020204030204" pitchFamily="34" charset="0"/>
              </a:rPr>
              <a:t>ồ hiện trạng ph</a:t>
            </a:r>
            <a:r>
              <a:rPr lang="en-US" sz="1400" i="1" dirty="0" err="1">
                <a:effectLst/>
                <a:latin typeface="Times New Roman" panose="02020603050405020304" pitchFamily="18" charset="0"/>
                <a:ea typeface="Calibri" panose="020F0502020204030204" pitchFamily="34" charset="0"/>
              </a:rPr>
              <a:t>ân</a:t>
            </a:r>
            <a:r>
              <a:rPr lang="en-US" sz="1400" i="1" dirty="0">
                <a:effectLst/>
                <a:latin typeface="Times New Roman" panose="02020603050405020304" pitchFamily="18" charset="0"/>
                <a:ea typeface="Calibri" panose="020F0502020204030204" pitchFamily="34" charset="0"/>
              </a:rPr>
              <a:t> b</a:t>
            </a:r>
            <a:r>
              <a:rPr lang="vi-VN" sz="1400" i="1" dirty="0">
                <a:effectLst/>
                <a:latin typeface="Times New Roman" panose="02020603050405020304" pitchFamily="18" charset="0"/>
                <a:ea typeface="Calibri" panose="020F0502020204030204" pitchFamily="34" charset="0"/>
              </a:rPr>
              <a:t>ố c</a:t>
            </a:r>
            <a:r>
              <a:rPr lang="en-US" sz="1400" i="1" dirty="0" err="1">
                <a:effectLst/>
                <a:latin typeface="Times New Roman" panose="02020603050405020304" pitchFamily="18" charset="0"/>
                <a:ea typeface="Calibri" panose="020F0502020204030204" pitchFamily="34" charset="0"/>
              </a:rPr>
              <a:t>ông</a:t>
            </a:r>
            <a:r>
              <a:rPr lang="en-US" sz="1400" i="1" dirty="0">
                <a:effectLst/>
                <a:latin typeface="Times New Roman" panose="02020603050405020304" pitchFamily="18" charset="0"/>
                <a:ea typeface="Calibri" panose="020F0502020204030204" pitchFamily="34" charset="0"/>
              </a:rPr>
              <a:t> </a:t>
            </a:r>
            <a:r>
              <a:rPr lang="en-US" sz="1400" i="1" dirty="0" err="1">
                <a:effectLst/>
                <a:latin typeface="Times New Roman" panose="02020603050405020304" pitchFamily="18" charset="0"/>
                <a:ea typeface="Calibri" panose="020F0502020204030204" pitchFamily="34" charset="0"/>
              </a:rPr>
              <a:t>nghi</a:t>
            </a:r>
            <a:r>
              <a:rPr lang="vi-VN" sz="1400" i="1" dirty="0">
                <a:effectLst/>
                <a:latin typeface="Times New Roman" panose="02020603050405020304" pitchFamily="18" charset="0"/>
                <a:ea typeface="Calibri" panose="020F0502020204030204" pitchFamily="34" charset="0"/>
              </a:rPr>
              <a:t>ệp Tỉnh Đắk N</a:t>
            </a:r>
            <a:r>
              <a:rPr lang="en-US" sz="1400" i="1" dirty="0" err="1">
                <a:effectLst/>
                <a:latin typeface="Times New Roman" panose="02020603050405020304" pitchFamily="18" charset="0"/>
                <a:ea typeface="Calibri" panose="020F0502020204030204" pitchFamily="34" charset="0"/>
              </a:rPr>
              <a:t>ông</a:t>
            </a:r>
            <a:r>
              <a:rPr lang="vi-VN" sz="1400" i="1" dirty="0">
                <a:effectLst/>
                <a:latin typeface="Times New Roman" panose="02020603050405020304" pitchFamily="18" charset="0"/>
                <a:ea typeface="Calibri" panose="020F0502020204030204" pitchFamily="34" charset="0"/>
              </a:rPr>
              <a:t>. Nguồn:QHXD vùng tỉnh đắc Nông </a:t>
            </a:r>
            <a:endParaRPr lang="en-US" sz="1400" dirty="0"/>
          </a:p>
        </p:txBody>
      </p:sp>
      <p:pic>
        <p:nvPicPr>
          <p:cNvPr id="5122" name="Picture 65" descr="06 HT NONG LAM NGHIEP02">
            <a:extLst>
              <a:ext uri="{FF2B5EF4-FFF2-40B4-BE49-F238E27FC236}">
                <a16:creationId xmlns:a16="http://schemas.microsoft.com/office/drawing/2014/main" id="{7DCD310C-7CD0-47B5-A03A-0C9D973DDC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995065"/>
            <a:ext cx="297497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85BD5D52-4C5F-45E2-BE3C-4A634A197273}"/>
              </a:ext>
            </a:extLst>
          </p:cNvPr>
          <p:cNvSpPr txBox="1"/>
          <p:nvPr/>
        </p:nvSpPr>
        <p:spPr>
          <a:xfrm>
            <a:off x="5089883" y="6162652"/>
            <a:ext cx="3826040" cy="662233"/>
          </a:xfrm>
          <a:prstGeom prst="rect">
            <a:avLst/>
          </a:prstGeom>
          <a:noFill/>
        </p:spPr>
        <p:txBody>
          <a:bodyPr wrap="square">
            <a:spAutoFit/>
          </a:bodyPr>
          <a:lstStyle/>
          <a:p>
            <a:pPr marL="0" marR="0" algn="ctr">
              <a:lnSpc>
                <a:spcPct val="120000"/>
              </a:lnSpc>
              <a:spcBef>
                <a:spcPts val="0"/>
              </a:spcBef>
              <a:spcAft>
                <a:spcPts val="0"/>
              </a:spcAft>
            </a:pP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Sơ</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đồ</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hiện</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trạng</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phát</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triển</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nông</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lâm</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ngư</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nghiệp</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Tỉnh</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Đắk</a:t>
            </a:r>
            <a:r>
              <a:rPr lang="en-US" sz="1600" i="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600" i="1" dirty="0" err="1">
                <a:effectLst/>
                <a:latin typeface="Times New Roman" panose="02020603050405020304" pitchFamily="18" charset="0"/>
                <a:ea typeface="MS Mincho" panose="02020609040205080304" pitchFamily="49" charset="-128"/>
                <a:cs typeface="Times New Roman" panose="02020603050405020304" pitchFamily="18" charset="0"/>
              </a:rPr>
              <a:t>Nông</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E32E3385-7271-47AE-B495-6AD1049A0F93}"/>
              </a:ext>
            </a:extLst>
          </p:cNvPr>
          <p:cNvSpPr txBox="1"/>
          <p:nvPr/>
        </p:nvSpPr>
        <p:spPr>
          <a:xfrm>
            <a:off x="4782640" y="5554414"/>
            <a:ext cx="4225000" cy="646331"/>
          </a:xfrm>
          <a:prstGeom prst="rect">
            <a:avLst/>
          </a:prstGeom>
          <a:noFill/>
        </p:spPr>
        <p:txBody>
          <a:bodyPr wrap="square">
            <a:spAutoFit/>
          </a:bodyPr>
          <a:lstStyle/>
          <a:p>
            <a:r>
              <a:rPr lang="en-US" sz="1800" dirty="0" err="1">
                <a:effectLst/>
                <a:latin typeface="Times New Roman" panose="02020603050405020304" pitchFamily="18" charset="0"/>
                <a:ea typeface="Calibri" panose="020F0502020204030204" pitchFamily="34" charset="0"/>
              </a:rPr>
              <a:t>Nông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nghiệp</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là</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ngành</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quan</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trọng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có</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giá</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trị</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cao</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đóng</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góp</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lớn</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về</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kinh</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tế</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cho</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Tỉnh</a:t>
            </a:r>
            <a:endParaRPr lang="en-US" dirty="0"/>
          </a:p>
        </p:txBody>
      </p:sp>
    </p:spTree>
    <p:extLst>
      <p:ext uri="{BB962C8B-B14F-4D97-AF65-F5344CB8AC3E}">
        <p14:creationId xmlns:p14="http://schemas.microsoft.com/office/powerpoint/2010/main" val="3197137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4016-F66B-4666-9B01-A6B442152158}"/>
              </a:ext>
            </a:extLst>
          </p:cNvPr>
          <p:cNvSpPr>
            <a:spLocks noGrp="1"/>
          </p:cNvSpPr>
          <p:nvPr>
            <p:ph type="title"/>
          </p:nvPr>
        </p:nvSpPr>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 </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grpSp>
        <p:nvGrpSpPr>
          <p:cNvPr id="4" name="Group 3">
            <a:extLst>
              <a:ext uri="{FF2B5EF4-FFF2-40B4-BE49-F238E27FC236}">
                <a16:creationId xmlns:a16="http://schemas.microsoft.com/office/drawing/2014/main" id="{08A70065-98AB-437E-BFC9-2BFD622D1143}"/>
              </a:ext>
            </a:extLst>
          </p:cNvPr>
          <p:cNvGrpSpPr>
            <a:grpSpLocks/>
          </p:cNvGrpSpPr>
          <p:nvPr/>
        </p:nvGrpSpPr>
        <p:grpSpPr bwMode="auto">
          <a:xfrm>
            <a:off x="457200" y="2057400"/>
            <a:ext cx="4267200" cy="4114800"/>
            <a:chOff x="8649679" y="2090105"/>
            <a:chExt cx="8704790" cy="8972290"/>
          </a:xfrm>
        </p:grpSpPr>
        <p:pic>
          <p:nvPicPr>
            <p:cNvPr id="5" name="Picture 4">
              <a:extLst>
                <a:ext uri="{FF2B5EF4-FFF2-40B4-BE49-F238E27FC236}">
                  <a16:creationId xmlns:a16="http://schemas.microsoft.com/office/drawing/2014/main" id="{D44E73AE-8EF7-43EE-82CE-F27CF3D3FF3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49679" y="2090105"/>
              <a:ext cx="6481172" cy="77217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57C8083-ADB1-4C3E-BA23-0012BAE5462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7686" y="7416899"/>
              <a:ext cx="1152128" cy="1152128"/>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C68CEB46-8A87-4DF8-9300-F919A885555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03451" y="6048747"/>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2FA0EFD-E048-4B03-8EFD-4BC982D94A3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68549" y="6336779"/>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82D05DE4-460E-481B-9FA2-CA358F718FA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3602" y="7632923"/>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39D3E1F4-6ACB-40A8-8641-13FBC311244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32744" y="8319737"/>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94F4A9F-D116-46FC-8F37-116CE9D0BCF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54651" y="6532015"/>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B369BF1-A44D-4193-BD44-B353EAE08A8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4042" y="4599723"/>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CCDC5F5C-55DA-405C-94BF-AAA1848C299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52352" y="4677857"/>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31A35989-1CAB-4C29-B3C7-2EF15956703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54651" y="3633577"/>
              <a:ext cx="686814" cy="68681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E20E5BE8-81D6-4B39-A7E0-0776A2ABE0F1}"/>
                </a:ext>
              </a:extLst>
            </p:cNvPr>
            <p:cNvSpPr>
              <a:spLocks noChangeArrowheads="1"/>
            </p:cNvSpPr>
            <p:nvPr/>
          </p:nvSpPr>
          <p:spPr bwMode="auto">
            <a:xfrm>
              <a:off x="9758239" y="9718421"/>
              <a:ext cx="7152158" cy="68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fontAlgn="base">
                <a:spcBef>
                  <a:spcPts val="0"/>
                </a:spcBef>
                <a:spcAft>
                  <a:spcPts val="0"/>
                </a:spcAft>
              </a:pPr>
              <a:r>
                <a:rPr lang="en-US" sz="900" kern="1200">
                  <a:solidFill>
                    <a:srgbClr val="000000"/>
                  </a:solidFill>
                  <a:effectLst/>
                  <a:latin typeface="Arial" panose="020B0604020202020204" pitchFamily="34" charset="0"/>
                  <a:ea typeface="Times New Roman" panose="02020603050405020304" pitchFamily="18" charset="0"/>
                </a:rPr>
                <a:t>Trung tâm thương mại dịch vụ cấp Tỉnh</a:t>
              </a:r>
              <a:endParaRPr lang="en-US" sz="1200">
                <a:effectLst/>
                <a:latin typeface="Times New Roman" panose="02020603050405020304" pitchFamily="18" charset="0"/>
                <a:ea typeface="Times New Roman" panose="02020603050405020304" pitchFamily="18" charset="0"/>
              </a:endParaRPr>
            </a:p>
          </p:txBody>
        </p:sp>
        <p:sp>
          <p:nvSpPr>
            <p:cNvPr id="16" name="Rectangle 15">
              <a:extLst>
                <a:ext uri="{FF2B5EF4-FFF2-40B4-BE49-F238E27FC236}">
                  <a16:creationId xmlns:a16="http://schemas.microsoft.com/office/drawing/2014/main" id="{9671EC21-6563-4A6F-B39C-C1E6FA541715}"/>
                </a:ext>
              </a:extLst>
            </p:cNvPr>
            <p:cNvSpPr>
              <a:spLocks noChangeArrowheads="1"/>
            </p:cNvSpPr>
            <p:nvPr/>
          </p:nvSpPr>
          <p:spPr bwMode="auto">
            <a:xfrm>
              <a:off x="9769584" y="10381874"/>
              <a:ext cx="7584885" cy="68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fontAlgn="base">
                <a:spcBef>
                  <a:spcPts val="0"/>
                </a:spcBef>
                <a:spcAft>
                  <a:spcPts val="0"/>
                </a:spcAft>
              </a:pPr>
              <a:r>
                <a:rPr lang="en-US" sz="900" kern="1200">
                  <a:solidFill>
                    <a:srgbClr val="000000"/>
                  </a:solidFill>
                  <a:effectLst/>
                  <a:latin typeface="Arial" panose="020B0604020202020204" pitchFamily="34" charset="0"/>
                  <a:ea typeface="Times New Roman" panose="02020603050405020304" pitchFamily="18" charset="0"/>
                </a:rPr>
                <a:t>Trung tâm thương mại dịch vụ cấp Huyện</a:t>
              </a:r>
              <a:endParaRPr lang="en-US" sz="1200">
                <a:effectLst/>
                <a:latin typeface="Times New Roman" panose="02020603050405020304" pitchFamily="18" charset="0"/>
                <a:ea typeface="Times New Roman" panose="02020603050405020304" pitchFamily="18" charset="0"/>
              </a:endParaRPr>
            </a:p>
          </p:txBody>
        </p:sp>
        <p:pic>
          <p:nvPicPr>
            <p:cNvPr id="17" name="Picture 16">
              <a:extLst>
                <a:ext uri="{FF2B5EF4-FFF2-40B4-BE49-F238E27FC236}">
                  <a16:creationId xmlns:a16="http://schemas.microsoft.com/office/drawing/2014/main" id="{D26A6C05-EF0F-4CF2-9CEA-11430A7527A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27046" y="9805479"/>
              <a:ext cx="518394" cy="518394"/>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2B7758FA-B6BA-421B-BD86-4F4629E63FA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92207" y="10520319"/>
              <a:ext cx="378528" cy="378528"/>
            </a:xfrm>
            <a:prstGeom prst="rect">
              <a:avLst/>
            </a:prstGeom>
            <a:noFill/>
            <a:effectLst>
              <a:outerShdw algn="ctr" rotWithShape="0">
                <a:srgbClr val="808080"/>
              </a:outerShdw>
            </a:effectLst>
            <a:extLst>
              <a:ext uri="{909E8E84-426E-40DD-AFC4-6F175D3DCCD1}">
                <a14:hiddenFill xmlns:a14="http://schemas.microsoft.com/office/drawing/2010/main">
                  <a:solidFill>
                    <a:srgbClr val="FFFFFF"/>
                  </a:solidFill>
                </a14:hiddenFill>
              </a:ext>
            </a:extLst>
          </p:spPr>
        </p:pic>
      </p:grpSp>
      <p:sp>
        <p:nvSpPr>
          <p:cNvPr id="20" name="TextBox 19">
            <a:extLst>
              <a:ext uri="{FF2B5EF4-FFF2-40B4-BE49-F238E27FC236}">
                <a16:creationId xmlns:a16="http://schemas.microsoft.com/office/drawing/2014/main" id="{2BEA385E-ED51-4B3E-8E21-1DB6851FEC43}"/>
              </a:ext>
            </a:extLst>
          </p:cNvPr>
          <p:cNvSpPr txBox="1"/>
          <p:nvPr/>
        </p:nvSpPr>
        <p:spPr>
          <a:xfrm>
            <a:off x="112528" y="6347172"/>
            <a:ext cx="5763546" cy="523220"/>
          </a:xfrm>
          <a:prstGeom prst="rect">
            <a:avLst/>
          </a:prstGeom>
          <a:noFill/>
        </p:spPr>
        <p:txBody>
          <a:bodyPr wrap="square">
            <a:spAutoFit/>
          </a:bodyPr>
          <a:lstStyle/>
          <a:p>
            <a:r>
              <a:rPr lang="en-US" sz="1400" i="1" dirty="0">
                <a:effectLst/>
                <a:latin typeface="Times New Roman" panose="02020603050405020304" pitchFamily="18" charset="0"/>
                <a:ea typeface="Calibri" panose="020F0502020204030204" pitchFamily="34" charset="0"/>
              </a:rPr>
              <a:t> </a:t>
            </a:r>
            <a:r>
              <a:rPr lang="en-US" sz="1400" i="1" dirty="0" err="1">
                <a:effectLst/>
                <a:latin typeface="Times New Roman" panose="02020603050405020304" pitchFamily="18" charset="0"/>
                <a:ea typeface="Calibri" panose="020F0502020204030204" pitchFamily="34" charset="0"/>
              </a:rPr>
              <a:t>Sơ</a:t>
            </a:r>
            <a:r>
              <a:rPr lang="en-US" sz="1400" i="1" dirty="0">
                <a:effectLst/>
                <a:latin typeface="Times New Roman" panose="02020603050405020304" pitchFamily="18" charset="0"/>
                <a:ea typeface="Calibri" panose="020F0502020204030204" pitchFamily="34" charset="0"/>
              </a:rPr>
              <a:t> đ</a:t>
            </a:r>
            <a:r>
              <a:rPr lang="vi-VN" sz="1400" i="1" dirty="0">
                <a:effectLst/>
                <a:latin typeface="Times New Roman" panose="02020603050405020304" pitchFamily="18" charset="0"/>
                <a:ea typeface="Calibri" panose="020F0502020204030204" pitchFamily="34" charset="0"/>
              </a:rPr>
              <a:t>ồ hiện trạng hệ thống thương mại dịch vụ </a:t>
            </a:r>
            <a:r>
              <a:rPr lang="en-US" sz="1400" i="1" dirty="0" err="1">
                <a:effectLst/>
                <a:latin typeface="Times New Roman" panose="02020603050405020304" pitchFamily="18" charset="0"/>
                <a:ea typeface="Calibri" panose="020F0502020204030204" pitchFamily="34" charset="0"/>
              </a:rPr>
              <a:t>và</a:t>
            </a:r>
            <a:r>
              <a:rPr lang="en-US" sz="1400" i="1" dirty="0">
                <a:effectLst/>
                <a:latin typeface="Times New Roman" panose="02020603050405020304" pitchFamily="18" charset="0"/>
                <a:ea typeface="Calibri" panose="020F0502020204030204" pitchFamily="34" charset="0"/>
              </a:rPr>
              <a:t> du </a:t>
            </a:r>
            <a:r>
              <a:rPr lang="en-US" sz="1400" i="1" dirty="0" err="1">
                <a:effectLst/>
                <a:latin typeface="Times New Roman" panose="02020603050405020304" pitchFamily="18" charset="0"/>
                <a:ea typeface="Calibri" panose="020F0502020204030204" pitchFamily="34" charset="0"/>
              </a:rPr>
              <a:t>lịch</a:t>
            </a:r>
            <a:r>
              <a:rPr lang="en-US" sz="1400" i="1" dirty="0">
                <a:effectLst/>
                <a:latin typeface="Times New Roman" panose="02020603050405020304" pitchFamily="18" charset="0"/>
                <a:ea typeface="Calibri" panose="020F0502020204030204" pitchFamily="34" charset="0"/>
              </a:rPr>
              <a:t> </a:t>
            </a:r>
            <a:r>
              <a:rPr lang="vi-VN" sz="1400" i="1" dirty="0">
                <a:effectLst/>
                <a:latin typeface="Times New Roman" panose="02020603050405020304" pitchFamily="18" charset="0"/>
                <a:ea typeface="Calibri" panose="020F0502020204030204" pitchFamily="34" charset="0"/>
              </a:rPr>
              <a:t>Tỉnh Đắk N</a:t>
            </a:r>
            <a:r>
              <a:rPr lang="en-US" sz="1400" i="1" dirty="0" err="1">
                <a:effectLst/>
                <a:latin typeface="Times New Roman" panose="02020603050405020304" pitchFamily="18" charset="0"/>
                <a:ea typeface="Calibri" panose="020F0502020204030204" pitchFamily="34" charset="0"/>
              </a:rPr>
              <a:t>ông</a:t>
            </a:r>
            <a:r>
              <a:rPr lang="vi-VN" sz="1400" i="1" dirty="0">
                <a:effectLst/>
                <a:latin typeface="Times New Roman" panose="02020603050405020304" pitchFamily="18" charset="0"/>
                <a:ea typeface="Calibri" panose="020F0502020204030204" pitchFamily="34" charset="0"/>
              </a:rPr>
              <a:t>. Nguồn:QHXD vùng tỉnh </a:t>
            </a:r>
            <a:r>
              <a:rPr lang="en-US" sz="1400" i="1" dirty="0">
                <a:latin typeface="Times New Roman" panose="02020603050405020304" pitchFamily="18" charset="0"/>
                <a:ea typeface="Calibri" panose="020F0502020204030204" pitchFamily="34" charset="0"/>
              </a:rPr>
              <a:t>Đ</a:t>
            </a:r>
            <a:r>
              <a:rPr lang="vi-VN" sz="1400" i="1" dirty="0">
                <a:effectLst/>
                <a:latin typeface="Times New Roman" panose="02020603050405020304" pitchFamily="18" charset="0"/>
                <a:ea typeface="Calibri" panose="020F0502020204030204" pitchFamily="34" charset="0"/>
              </a:rPr>
              <a:t>ắ</a:t>
            </a:r>
            <a:r>
              <a:rPr lang="en-US" sz="1400" i="1" dirty="0">
                <a:effectLst/>
                <a:latin typeface="Times New Roman" panose="02020603050405020304" pitchFamily="18" charset="0"/>
                <a:ea typeface="Calibri" panose="020F0502020204030204" pitchFamily="34" charset="0"/>
              </a:rPr>
              <a:t>k</a:t>
            </a:r>
            <a:r>
              <a:rPr lang="vi-VN" sz="1400" i="1" dirty="0">
                <a:effectLst/>
                <a:latin typeface="Times New Roman" panose="02020603050405020304" pitchFamily="18" charset="0"/>
                <a:ea typeface="Calibri" panose="020F0502020204030204" pitchFamily="34" charset="0"/>
              </a:rPr>
              <a:t> Nông</a:t>
            </a:r>
            <a:endParaRPr lang="en-US" sz="1400" dirty="0"/>
          </a:p>
        </p:txBody>
      </p:sp>
      <p:sp>
        <p:nvSpPr>
          <p:cNvPr id="21" name="Content Placeholder 2">
            <a:extLst>
              <a:ext uri="{FF2B5EF4-FFF2-40B4-BE49-F238E27FC236}">
                <a16:creationId xmlns:a16="http://schemas.microsoft.com/office/drawing/2014/main" id="{C4D5B969-274C-4A50-80E7-940F506FCEBC}"/>
              </a:ext>
            </a:extLst>
          </p:cNvPr>
          <p:cNvSpPr txBox="1">
            <a:spLocks/>
          </p:cNvSpPr>
          <p:nvPr/>
        </p:nvSpPr>
        <p:spPr>
          <a:xfrm>
            <a:off x="381000" y="1692250"/>
            <a:ext cx="3657600" cy="8382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2000" b="1" i="1"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 P</a:t>
            </a:r>
            <a:r>
              <a:rPr lang="vi-VN" sz="2000" b="1" i="1" dirty="0">
                <a:highlight>
                  <a:srgbClr val="FFFFFF"/>
                </a:highlight>
                <a:latin typeface="Times New Roman" panose="02020603050405020304" pitchFamily="18" charset="0"/>
                <a:ea typeface="Calibri" panose="020F0502020204030204" pitchFamily="34" charset="0"/>
                <a:cs typeface="Times New Roman" panose="02020603050405020304" pitchFamily="18" charset="0"/>
              </a:rPr>
              <a:t>hát triển kinh tế: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endParaRPr lang="en-US" sz="2800" dirty="0"/>
          </a:p>
        </p:txBody>
      </p:sp>
      <p:pic>
        <p:nvPicPr>
          <p:cNvPr id="3074" name="Picture 62" descr="04 HT DL">
            <a:extLst>
              <a:ext uri="{FF2B5EF4-FFF2-40B4-BE49-F238E27FC236}">
                <a16:creationId xmlns:a16="http://schemas.microsoft.com/office/drawing/2014/main" id="{8138EE84-DFD7-4B21-B0CD-7831332DA9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57856" y="2565607"/>
            <a:ext cx="2680082" cy="318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E6A018EF-E05C-48CC-9FFE-5C003FB24BC2}"/>
              </a:ext>
            </a:extLst>
          </p:cNvPr>
          <p:cNvSpPr txBox="1"/>
          <p:nvPr/>
        </p:nvSpPr>
        <p:spPr>
          <a:xfrm>
            <a:off x="2686574" y="1757866"/>
            <a:ext cx="6228825" cy="646331"/>
          </a:xfrm>
          <a:prstGeom prst="rect">
            <a:avLst/>
          </a:prstGeom>
          <a:noFill/>
        </p:spPr>
        <p:txBody>
          <a:bodyPr wrap="square">
            <a:spAutoFit/>
          </a:bodyPr>
          <a:lstStyle/>
          <a:p>
            <a:r>
              <a:rPr lang="en-US" b="1" dirty="0">
                <a:latin typeface="Times New Roman" panose="02020603050405020304" pitchFamily="18" charset="0"/>
                <a:ea typeface="Calibri" panose="020F0502020204030204" pitchFamily="34" charset="0"/>
              </a:rPr>
              <a:t> </a:t>
            </a:r>
            <a:r>
              <a:rPr lang="en-US" b="1" dirty="0" err="1">
                <a:latin typeface="Times New Roman" panose="02020603050405020304" pitchFamily="18" charset="0"/>
                <a:ea typeface="Calibri" panose="020F0502020204030204" pitchFamily="34" charset="0"/>
              </a:rPr>
              <a:t>C</a:t>
            </a:r>
            <a:r>
              <a:rPr lang="en-US" sz="1800" b="1" dirty="0" err="1">
                <a:effectLst/>
                <a:latin typeface="Times New Roman" panose="02020603050405020304" pitchFamily="18" charset="0"/>
                <a:ea typeface="Calibri" panose="020F0502020204030204" pitchFamily="34" charset="0"/>
              </a:rPr>
              <a:t>ơ</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cấu</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kinh</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tế</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đô</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thị</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chuyển</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đổi</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chậm</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các</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hoạt</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động</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dịch</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vụ</a:t>
            </a:r>
            <a:r>
              <a:rPr lang="en-US" sz="1800" b="1" dirty="0">
                <a:effectLst/>
                <a:latin typeface="Times New Roman" panose="02020603050405020304" pitchFamily="18" charset="0"/>
                <a:ea typeface="Calibri" panose="020F0502020204030204" pitchFamily="34" charset="0"/>
              </a:rPr>
              <a:t> - </a:t>
            </a:r>
            <a:r>
              <a:rPr lang="en-US" sz="1800" b="1" dirty="0" err="1">
                <a:effectLst/>
                <a:latin typeface="Times New Roman" panose="02020603050405020304" pitchFamily="18" charset="0"/>
                <a:ea typeface="Calibri" panose="020F0502020204030204" pitchFamily="34" charset="0"/>
              </a:rPr>
              <a:t>thương</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mại</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công</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nghiệp</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còn</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nhỏ</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lẻ</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hiệu</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quả</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chưa</a:t>
            </a:r>
            <a:r>
              <a:rPr lang="en-US" sz="1800" b="1" dirty="0">
                <a:effectLst/>
                <a:latin typeface="Times New Roman" panose="02020603050405020304" pitchFamily="18" charset="0"/>
                <a:ea typeface="Calibri" panose="020F0502020204030204" pitchFamily="34" charset="0"/>
              </a:rPr>
              <a:t> </a:t>
            </a:r>
            <a:r>
              <a:rPr lang="en-US" sz="1800" b="1" dirty="0" err="1">
                <a:effectLst/>
                <a:latin typeface="Times New Roman" panose="02020603050405020304" pitchFamily="18" charset="0"/>
                <a:ea typeface="Calibri" panose="020F0502020204030204" pitchFamily="34" charset="0"/>
              </a:rPr>
              <a:t>cao</a:t>
            </a:r>
            <a:endParaRPr lang="en-US" b="1" dirty="0"/>
          </a:p>
        </p:txBody>
      </p:sp>
      <p:sp>
        <p:nvSpPr>
          <p:cNvPr id="27" name="TextBox 26">
            <a:extLst>
              <a:ext uri="{FF2B5EF4-FFF2-40B4-BE49-F238E27FC236}">
                <a16:creationId xmlns:a16="http://schemas.microsoft.com/office/drawing/2014/main" id="{6E379D3B-4847-462D-BFE1-C0E26AC1F150}"/>
              </a:ext>
            </a:extLst>
          </p:cNvPr>
          <p:cNvSpPr txBox="1"/>
          <p:nvPr/>
        </p:nvSpPr>
        <p:spPr>
          <a:xfrm>
            <a:off x="5105400" y="5788223"/>
            <a:ext cx="5763546" cy="307777"/>
          </a:xfrm>
          <a:prstGeom prst="rect">
            <a:avLst/>
          </a:prstGeom>
          <a:noFill/>
        </p:spPr>
        <p:txBody>
          <a:bodyPr wrap="square">
            <a:spAutoFit/>
          </a:bodyPr>
          <a:lstStyle/>
          <a:p>
            <a:r>
              <a:rPr lang="en-US" sz="1400" i="1" dirty="0">
                <a:effectLst/>
                <a:latin typeface="Times New Roman" panose="02020603050405020304" pitchFamily="18" charset="0"/>
                <a:ea typeface="Calibri" panose="020F0502020204030204" pitchFamily="34" charset="0"/>
              </a:rPr>
              <a:t> </a:t>
            </a:r>
            <a:r>
              <a:rPr lang="en-US" sz="1400" i="1" dirty="0" err="1">
                <a:effectLst/>
                <a:latin typeface="Times New Roman" panose="02020603050405020304" pitchFamily="18" charset="0"/>
                <a:ea typeface="Calibri" panose="020F0502020204030204" pitchFamily="34" charset="0"/>
              </a:rPr>
              <a:t>Sơ</a:t>
            </a:r>
            <a:r>
              <a:rPr lang="en-US" sz="1400" i="1" dirty="0">
                <a:effectLst/>
                <a:latin typeface="Times New Roman" panose="02020603050405020304" pitchFamily="18" charset="0"/>
                <a:ea typeface="Calibri" panose="020F0502020204030204" pitchFamily="34" charset="0"/>
              </a:rPr>
              <a:t> đ</a:t>
            </a:r>
            <a:r>
              <a:rPr lang="vi-VN" sz="1400" i="1" dirty="0">
                <a:effectLst/>
                <a:latin typeface="Times New Roman" panose="02020603050405020304" pitchFamily="18" charset="0"/>
                <a:ea typeface="Calibri" panose="020F0502020204030204" pitchFamily="34" charset="0"/>
              </a:rPr>
              <a:t>ồ hiện trạng hệ thống </a:t>
            </a:r>
            <a:r>
              <a:rPr lang="en-US" sz="1400" i="1" dirty="0">
                <a:effectLst/>
                <a:latin typeface="Times New Roman" panose="02020603050405020304" pitchFamily="18" charset="0"/>
                <a:ea typeface="Calibri" panose="020F0502020204030204" pitchFamily="34" charset="0"/>
              </a:rPr>
              <a:t>du </a:t>
            </a:r>
            <a:r>
              <a:rPr lang="en-US" sz="1400" i="1" dirty="0" err="1">
                <a:effectLst/>
                <a:latin typeface="Times New Roman" panose="02020603050405020304" pitchFamily="18" charset="0"/>
                <a:ea typeface="Calibri" panose="020F0502020204030204" pitchFamily="34" charset="0"/>
              </a:rPr>
              <a:t>lịch</a:t>
            </a:r>
            <a:r>
              <a:rPr lang="en-US" sz="1400" i="1" dirty="0">
                <a:effectLst/>
                <a:latin typeface="Times New Roman" panose="02020603050405020304" pitchFamily="18" charset="0"/>
                <a:ea typeface="Calibri" panose="020F0502020204030204" pitchFamily="34" charset="0"/>
              </a:rPr>
              <a:t> </a:t>
            </a:r>
            <a:r>
              <a:rPr lang="vi-VN" sz="1400" i="1" dirty="0">
                <a:effectLst/>
                <a:latin typeface="Times New Roman" panose="02020603050405020304" pitchFamily="18" charset="0"/>
                <a:ea typeface="Calibri" panose="020F0502020204030204" pitchFamily="34" charset="0"/>
              </a:rPr>
              <a:t>Tỉnh Đắk N</a:t>
            </a:r>
            <a:r>
              <a:rPr lang="en-US" sz="1400" i="1" dirty="0" err="1">
                <a:effectLst/>
                <a:latin typeface="Times New Roman" panose="02020603050405020304" pitchFamily="18" charset="0"/>
                <a:ea typeface="Calibri" panose="020F0502020204030204" pitchFamily="34" charset="0"/>
              </a:rPr>
              <a:t>ông</a:t>
            </a:r>
            <a:r>
              <a:rPr lang="vi-VN" sz="1400" i="1" dirty="0">
                <a:effectLst/>
                <a:latin typeface="Times New Roman" panose="02020603050405020304" pitchFamily="18" charset="0"/>
                <a:ea typeface="Calibri" panose="020F0502020204030204" pitchFamily="34" charset="0"/>
              </a:rPr>
              <a:t>. </a:t>
            </a:r>
            <a:r>
              <a:rPr lang="en-US" sz="1400" i="1" dirty="0">
                <a:effectLst/>
                <a:latin typeface="Times New Roman" panose="02020603050405020304" pitchFamily="18" charset="0"/>
                <a:ea typeface="Calibri" panose="020F0502020204030204" pitchFamily="34" charset="0"/>
              </a:rPr>
              <a:t> </a:t>
            </a:r>
            <a:endParaRPr lang="en-US" sz="1400" dirty="0"/>
          </a:p>
        </p:txBody>
      </p:sp>
      <p:sp>
        <p:nvSpPr>
          <p:cNvPr id="30" name="TextBox 29">
            <a:extLst>
              <a:ext uri="{FF2B5EF4-FFF2-40B4-BE49-F238E27FC236}">
                <a16:creationId xmlns:a16="http://schemas.microsoft.com/office/drawing/2014/main" id="{1BB55AEF-4449-4067-AF86-A3F2CAEB8929}"/>
              </a:ext>
            </a:extLst>
          </p:cNvPr>
          <p:cNvSpPr txBox="1"/>
          <p:nvPr/>
        </p:nvSpPr>
        <p:spPr>
          <a:xfrm>
            <a:off x="5657856" y="6010395"/>
            <a:ext cx="3657600" cy="923330"/>
          </a:xfrm>
          <a:prstGeom prst="rect">
            <a:avLst/>
          </a:prstGeom>
          <a:noFill/>
        </p:spPr>
        <p:txBody>
          <a:bodyPr wrap="square">
            <a:spAutoFit/>
          </a:bodyPr>
          <a:lstStyle/>
          <a:p>
            <a:r>
              <a:rPr lang="de-DE" sz="1800" dirty="0">
                <a:effectLst/>
                <a:latin typeface="Times New Roman" panose="02020603050405020304" pitchFamily="18" charset="0"/>
                <a:ea typeface="Calibri" panose="020F0502020204030204" pitchFamily="34" charset="0"/>
              </a:rPr>
              <a:t>Ngành du lịch tuy đã phát triển nhưng chưa khai thác một cách có hiệu quả các tiềm năng</a:t>
            </a:r>
            <a:endParaRPr lang="en-US" dirty="0"/>
          </a:p>
        </p:txBody>
      </p:sp>
    </p:spTree>
    <p:extLst>
      <p:ext uri="{BB962C8B-B14F-4D97-AF65-F5344CB8AC3E}">
        <p14:creationId xmlns:p14="http://schemas.microsoft.com/office/powerpoint/2010/main" val="1814875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49E0B7-3126-4D6C-A4A9-21EE00803E7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922892"/>
            <a:ext cx="3962400" cy="4604976"/>
          </a:xfrm>
          <a:prstGeom prst="rect">
            <a:avLst/>
          </a:prstGeom>
          <a:noFill/>
          <a:ln>
            <a:noFill/>
          </a:ln>
        </p:spPr>
      </p:pic>
      <p:sp>
        <p:nvSpPr>
          <p:cNvPr id="6" name="TextBox 5">
            <a:extLst>
              <a:ext uri="{FF2B5EF4-FFF2-40B4-BE49-F238E27FC236}">
                <a16:creationId xmlns:a16="http://schemas.microsoft.com/office/drawing/2014/main" id="{4DEAAD69-1DCB-4684-AAE3-9290E48D02C7}"/>
              </a:ext>
            </a:extLst>
          </p:cNvPr>
          <p:cNvSpPr txBox="1"/>
          <p:nvPr/>
        </p:nvSpPr>
        <p:spPr>
          <a:xfrm>
            <a:off x="266700" y="6343202"/>
            <a:ext cx="5486400" cy="369332"/>
          </a:xfrm>
          <a:prstGeom prst="rect">
            <a:avLst/>
          </a:prstGeom>
          <a:noFill/>
        </p:spPr>
        <p:txBody>
          <a:bodyPr wrap="square">
            <a:spAutoFit/>
          </a:bodyPr>
          <a:lstStyle/>
          <a:p>
            <a:r>
              <a:rPr lang="en-US" sz="1800" i="1" dirty="0" err="1">
                <a:effectLst/>
                <a:latin typeface="Times New Roman" panose="02020603050405020304" pitchFamily="18" charset="0"/>
                <a:ea typeface="Calibri" panose="020F0502020204030204" pitchFamily="34" charset="0"/>
              </a:rPr>
              <a:t>Hình</a:t>
            </a:r>
            <a:r>
              <a:rPr lang="en-US" sz="1800" i="1" dirty="0">
                <a:effectLst/>
                <a:latin typeface="Times New Roman" panose="02020603050405020304" pitchFamily="18" charset="0"/>
                <a:ea typeface="Calibri" panose="020F0502020204030204" pitchFamily="34" charset="0"/>
              </a:rPr>
              <a:t> 13. Hi</a:t>
            </a:r>
            <a:r>
              <a:rPr lang="vi-VN" sz="1800" i="1" dirty="0">
                <a:effectLst/>
                <a:latin typeface="Times New Roman" panose="02020603050405020304" pitchFamily="18" charset="0"/>
                <a:ea typeface="Calibri" panose="020F0502020204030204" pitchFamily="34" charset="0"/>
              </a:rPr>
              <a:t>ện trạng hệ thống đ</a:t>
            </a:r>
            <a:r>
              <a:rPr lang="en-US" sz="1800" i="1" dirty="0">
                <a:effectLst/>
                <a:latin typeface="Times New Roman" panose="02020603050405020304" pitchFamily="18" charset="0"/>
                <a:ea typeface="Calibri" panose="020F0502020204030204" pitchFamily="34" charset="0"/>
              </a:rPr>
              <a:t>ô </a:t>
            </a:r>
            <a:r>
              <a:rPr lang="en-US" sz="1800" i="1" dirty="0" err="1">
                <a:effectLst/>
                <a:latin typeface="Times New Roman" panose="02020603050405020304" pitchFamily="18" charset="0"/>
                <a:ea typeface="Calibri" panose="020F0502020204030204" pitchFamily="34" charset="0"/>
              </a:rPr>
              <a:t>th</a:t>
            </a:r>
            <a:r>
              <a:rPr lang="vi-VN" sz="1800" i="1" dirty="0">
                <a:effectLst/>
                <a:latin typeface="Times New Roman" panose="02020603050405020304" pitchFamily="18" charset="0"/>
                <a:ea typeface="Calibri" panose="020F0502020204030204" pitchFamily="34" charset="0"/>
              </a:rPr>
              <a:t>ị </a:t>
            </a:r>
            <a:r>
              <a:rPr lang="en-US" sz="1800" i="1" dirty="0" err="1">
                <a:effectLst/>
                <a:latin typeface="Times New Roman" panose="02020603050405020304" pitchFamily="18" charset="0"/>
                <a:ea typeface="Calibri" panose="020F0502020204030204" pitchFamily="34" charset="0"/>
              </a:rPr>
              <a:t>phân</a:t>
            </a:r>
            <a:r>
              <a:rPr lang="en-US" sz="1800" i="1" dirty="0">
                <a:effectLst/>
                <a:latin typeface="Times New Roman" panose="02020603050405020304" pitchFamily="18" charset="0"/>
                <a:ea typeface="Calibri" panose="020F0502020204030204" pitchFamily="34" charset="0"/>
              </a:rPr>
              <a:t> </a:t>
            </a:r>
            <a:r>
              <a:rPr lang="en-US" sz="1800" i="1" dirty="0" err="1">
                <a:effectLst/>
                <a:latin typeface="Times New Roman" panose="02020603050405020304" pitchFamily="18" charset="0"/>
                <a:ea typeface="Calibri" panose="020F0502020204030204" pitchFamily="34" charset="0"/>
              </a:rPr>
              <a:t>theo</a:t>
            </a:r>
            <a:r>
              <a:rPr lang="en-US" sz="1800" i="1" dirty="0">
                <a:effectLst/>
                <a:latin typeface="Times New Roman" panose="02020603050405020304" pitchFamily="18" charset="0"/>
                <a:ea typeface="Calibri" panose="020F0502020204030204" pitchFamily="34" charset="0"/>
              </a:rPr>
              <a:t> c</a:t>
            </a:r>
            <a:r>
              <a:rPr lang="vi-VN" sz="1800" i="1" dirty="0">
                <a:effectLst/>
                <a:latin typeface="Times New Roman" panose="02020603050405020304" pitchFamily="18" charset="0"/>
                <a:ea typeface="Calibri" panose="020F0502020204030204" pitchFamily="34" charset="0"/>
              </a:rPr>
              <a:t>ấp h</a:t>
            </a:r>
            <a:r>
              <a:rPr lang="en-US" sz="1800" i="1" dirty="0" err="1">
                <a:effectLst/>
                <a:latin typeface="Times New Roman" panose="02020603050405020304" pitchFamily="18" charset="0"/>
                <a:ea typeface="Calibri" panose="020F0502020204030204" pitchFamily="34" charset="0"/>
              </a:rPr>
              <a:t>ành</a:t>
            </a:r>
            <a:r>
              <a:rPr lang="en-US" sz="1800" i="1" dirty="0">
                <a:effectLst/>
                <a:latin typeface="Times New Roman" panose="02020603050405020304" pitchFamily="18" charset="0"/>
                <a:ea typeface="Calibri" panose="020F0502020204030204" pitchFamily="34" charset="0"/>
              </a:rPr>
              <a:t> </a:t>
            </a:r>
            <a:endParaRPr lang="en-US" dirty="0"/>
          </a:p>
        </p:txBody>
      </p:sp>
      <p:pic>
        <p:nvPicPr>
          <p:cNvPr id="4098" name="Picture 106">
            <a:extLst>
              <a:ext uri="{FF2B5EF4-FFF2-40B4-BE49-F238E27FC236}">
                <a16:creationId xmlns:a16="http://schemas.microsoft.com/office/drawing/2014/main" id="{E37D4A1B-7E62-422E-AE87-49F1907E8F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2693" t="32584" r="18452" b="21060"/>
          <a:stretch>
            <a:fillRect/>
          </a:stretch>
        </p:blipFill>
        <p:spPr bwMode="auto">
          <a:xfrm>
            <a:off x="4724400" y="888515"/>
            <a:ext cx="4038600" cy="2540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A47CA1C1-3A17-4DA9-B3DE-27FFBE13BAA5}"/>
              </a:ext>
            </a:extLst>
          </p:cNvPr>
          <p:cNvSpPr txBox="1"/>
          <p:nvPr/>
        </p:nvSpPr>
        <p:spPr>
          <a:xfrm>
            <a:off x="4648200" y="3429000"/>
            <a:ext cx="4134703" cy="2406813"/>
          </a:xfrm>
          <a:prstGeom prst="rect">
            <a:avLst/>
          </a:prstGeom>
          <a:noFill/>
        </p:spPr>
        <p:txBody>
          <a:bodyPr wrap="square">
            <a:spAutoFit/>
          </a:bodyPr>
          <a:lstStyle/>
          <a:p>
            <a:pPr marL="0" marR="0" algn="just">
              <a:lnSpc>
                <a:spcPct val="120000"/>
              </a:lnSpc>
              <a:spcBef>
                <a:spcPts val="0"/>
              </a:spcBef>
              <a:spcAft>
                <a:spcPts val="0"/>
              </a:spcAft>
            </a:pPr>
            <a:r>
              <a:rPr lang="vi-VN" sz="1400" b="1" dirty="0">
                <a:effectLst/>
                <a:latin typeface="Times New Roman" panose="02020603050405020304" pitchFamily="18" charset="0"/>
                <a:ea typeface="MS Mincho" panose="02020609040205080304" pitchFamily="49" charset="-128"/>
                <a:cs typeface="Times New Roman" panose="02020603050405020304" pitchFamily="18" charset="0"/>
              </a:rPr>
              <a:t>Toàn Tỉnh có 08 đô thị:</a:t>
            </a:r>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20000"/>
              </a:lnSpc>
              <a:spcBef>
                <a:spcPts val="0"/>
              </a:spcBef>
              <a:spcAft>
                <a:spcPts val="0"/>
              </a:spcAft>
              <a:buFont typeface="Symbol" panose="05050102010706020507" pitchFamily="18" charset="2"/>
              <a:buChar char=""/>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ĐT loại III: 01 Thị xã Gia Nghĩa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20000"/>
              </a:lnSpc>
              <a:spcBef>
                <a:spcPts val="0"/>
              </a:spcBef>
              <a:spcAft>
                <a:spcPts val="0"/>
              </a:spcAft>
              <a:buFont typeface="Symbol" panose="05050102010706020507" pitchFamily="18" charset="2"/>
              <a:buChar char=""/>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ĐT loại IV: 02 đô thị là thị trấnĐắk Mil, thị trấn Kiến Đức.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20000"/>
              </a:lnSpc>
              <a:spcBef>
                <a:spcPts val="0"/>
              </a:spcBef>
              <a:spcAft>
                <a:spcPts val="0"/>
              </a:spcAft>
              <a:buFont typeface="Symbol" panose="05050102010706020507" pitchFamily="18" charset="2"/>
              <a:buChar char=""/>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ĐT loại V: 05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đô</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thị</a:t>
            </a: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gn="just">
              <a:lnSpc>
                <a:spcPct val="120000"/>
              </a:lnSpc>
              <a:spcBef>
                <a:spcPts val="0"/>
              </a:spcBef>
              <a:spcAft>
                <a:spcPts val="0"/>
              </a:spcAft>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 H.Cư Jút: Thị trấn EaT’Ling</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gn="just">
              <a:lnSpc>
                <a:spcPct val="120000"/>
              </a:lnSpc>
              <a:spcBef>
                <a:spcPts val="0"/>
              </a:spcBef>
              <a:spcAft>
                <a:spcPts val="0"/>
              </a:spcAft>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 H. KRôngNô: Thị trấn Đắk Mâm</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gn="just">
              <a:lnSpc>
                <a:spcPct val="120000"/>
              </a:lnSpc>
              <a:spcBef>
                <a:spcPts val="0"/>
              </a:spcBef>
              <a:spcAft>
                <a:spcPts val="0"/>
              </a:spcAft>
            </a:pPr>
            <a:r>
              <a:rPr lang="vi-VN" sz="1400" dirty="0">
                <a:effectLst/>
                <a:latin typeface="Times New Roman" panose="02020603050405020304" pitchFamily="18" charset="0"/>
                <a:ea typeface="MS Mincho" panose="02020609040205080304" pitchFamily="49" charset="-128"/>
                <a:cs typeface="Times New Roman" panose="02020603050405020304" pitchFamily="18" charset="0"/>
              </a:rPr>
              <a:t>+ H</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Đắk</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Song: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Thị</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trấn</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400" dirty="0" err="1">
                <a:effectLst/>
                <a:latin typeface="Times New Roman" panose="02020603050405020304" pitchFamily="18" charset="0"/>
                <a:ea typeface="MS Mincho" panose="02020609040205080304" pitchFamily="49" charset="-128"/>
                <a:cs typeface="Times New Roman" panose="02020603050405020304" pitchFamily="18" charset="0"/>
              </a:rPr>
              <a:t>Đức</a:t>
            </a:r>
            <a:r>
              <a:rPr lang="en-US" sz="1400" dirty="0">
                <a:effectLst/>
                <a:latin typeface="Times New Roman" panose="02020603050405020304" pitchFamily="18" charset="0"/>
                <a:ea typeface="MS Mincho" panose="02020609040205080304" pitchFamily="49" charset="-128"/>
                <a:cs typeface="Times New Roman" panose="02020603050405020304" pitchFamily="18" charset="0"/>
              </a:rPr>
              <a:t> An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vi-VN" sz="1400" dirty="0">
                <a:effectLst/>
                <a:latin typeface="Times New Roman" panose="02020603050405020304" pitchFamily="18" charset="0"/>
                <a:ea typeface="MS Mincho" panose="02020609040205080304" pitchFamily="49" charset="-128"/>
              </a:rPr>
              <a:t>+ H</a:t>
            </a:r>
            <a:r>
              <a:rPr lang="en-US" sz="1400" dirty="0">
                <a:effectLst/>
                <a:latin typeface="Times New Roman" panose="02020603050405020304" pitchFamily="18" charset="0"/>
                <a:ea typeface="MS Mincho" panose="02020609040205080304" pitchFamily="49" charset="-128"/>
              </a:rPr>
              <a:t>. </a:t>
            </a:r>
            <a:r>
              <a:rPr lang="en-US" sz="1400" dirty="0" err="1">
                <a:effectLst/>
                <a:latin typeface="Times New Roman" panose="02020603050405020304" pitchFamily="18" charset="0"/>
                <a:ea typeface="MS Mincho" panose="02020609040205080304" pitchFamily="49" charset="-128"/>
              </a:rPr>
              <a:t>Đắk</a:t>
            </a:r>
            <a:r>
              <a:rPr lang="en-US" sz="1400" dirty="0">
                <a:effectLst/>
                <a:latin typeface="Times New Roman" panose="02020603050405020304" pitchFamily="18" charset="0"/>
                <a:ea typeface="MS Mincho" panose="02020609040205080304" pitchFamily="49" charset="-128"/>
              </a:rPr>
              <a:t> </a:t>
            </a:r>
            <a:r>
              <a:rPr lang="en-US" sz="1400" dirty="0" err="1">
                <a:effectLst/>
                <a:latin typeface="Times New Roman" panose="02020603050405020304" pitchFamily="18" charset="0"/>
                <a:ea typeface="MS Mincho" panose="02020609040205080304" pitchFamily="49" charset="-128"/>
              </a:rPr>
              <a:t>G’Long</a:t>
            </a:r>
            <a:r>
              <a:rPr lang="en-US" sz="1400" dirty="0">
                <a:effectLst/>
                <a:latin typeface="Times New Roman" panose="02020603050405020304" pitchFamily="18" charset="0"/>
                <a:ea typeface="MS Mincho" panose="02020609040205080304" pitchFamily="49" charset="-128"/>
              </a:rPr>
              <a:t>:</a:t>
            </a:r>
            <a:endParaRPr lang="en-US" sz="1400" dirty="0"/>
          </a:p>
        </p:txBody>
      </p:sp>
      <p:sp>
        <p:nvSpPr>
          <p:cNvPr id="11" name="TextBox 10">
            <a:extLst>
              <a:ext uri="{FF2B5EF4-FFF2-40B4-BE49-F238E27FC236}">
                <a16:creationId xmlns:a16="http://schemas.microsoft.com/office/drawing/2014/main" id="{7261C687-A5B1-452E-9A58-28BD08199CC1}"/>
              </a:ext>
            </a:extLst>
          </p:cNvPr>
          <p:cNvSpPr txBox="1"/>
          <p:nvPr/>
        </p:nvSpPr>
        <p:spPr>
          <a:xfrm>
            <a:off x="457200" y="1447800"/>
            <a:ext cx="4623178" cy="369332"/>
          </a:xfrm>
          <a:prstGeom prst="rect">
            <a:avLst/>
          </a:prstGeom>
          <a:noFill/>
        </p:spPr>
        <p:txBody>
          <a:bodyPr wrap="square">
            <a:spAutoFit/>
          </a:bodyPr>
          <a:lstStyle/>
          <a:p>
            <a:pPr lvl="0"/>
            <a:r>
              <a:rPr lang="vi-VN" b="1" dirty="0"/>
              <a:t>- </a:t>
            </a:r>
            <a:r>
              <a:rPr lang="en-US" b="1" dirty="0"/>
              <a:t>T</a:t>
            </a:r>
            <a:r>
              <a:rPr lang="vi-VN" b="1" dirty="0"/>
              <a:t>hực trạng Ph</a:t>
            </a:r>
            <a:r>
              <a:rPr lang="en-US" b="1" dirty="0" err="1"/>
              <a:t>át</a:t>
            </a:r>
            <a:r>
              <a:rPr lang="en-US" b="1" dirty="0"/>
              <a:t> tri</a:t>
            </a:r>
            <a:r>
              <a:rPr lang="vi-VN" b="1" dirty="0"/>
              <a:t>ển đ</a:t>
            </a:r>
            <a:r>
              <a:rPr lang="en-US" b="1" dirty="0"/>
              <a:t>ô </a:t>
            </a:r>
            <a:r>
              <a:rPr lang="en-US" b="1" dirty="0" err="1"/>
              <a:t>thị</a:t>
            </a:r>
            <a:endParaRPr lang="en-US" dirty="0"/>
          </a:p>
        </p:txBody>
      </p:sp>
      <p:sp>
        <p:nvSpPr>
          <p:cNvPr id="12" name="Title 1">
            <a:extLst>
              <a:ext uri="{FF2B5EF4-FFF2-40B4-BE49-F238E27FC236}">
                <a16:creationId xmlns:a16="http://schemas.microsoft.com/office/drawing/2014/main" id="{D1A6687E-CA1D-45FE-B988-36F3FE45DD60}"/>
              </a:ext>
            </a:extLst>
          </p:cNvPr>
          <p:cNvSpPr>
            <a:spLocks noGrp="1"/>
          </p:cNvSpPr>
          <p:nvPr>
            <p:ph type="title"/>
          </p:nvPr>
        </p:nvSpPr>
        <p:spPr>
          <a:xfrm>
            <a:off x="457200" y="3810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sp>
        <p:nvSpPr>
          <p:cNvPr id="14" name="TextBox 13">
            <a:extLst>
              <a:ext uri="{FF2B5EF4-FFF2-40B4-BE49-F238E27FC236}">
                <a16:creationId xmlns:a16="http://schemas.microsoft.com/office/drawing/2014/main" id="{A8E7BBDC-42C1-4312-9741-8D54DF5934DB}"/>
              </a:ext>
            </a:extLst>
          </p:cNvPr>
          <p:cNvSpPr txBox="1"/>
          <p:nvPr/>
        </p:nvSpPr>
        <p:spPr>
          <a:xfrm>
            <a:off x="4419600" y="5715000"/>
            <a:ext cx="4572000" cy="733471"/>
          </a:xfrm>
          <a:prstGeom prst="rect">
            <a:avLst/>
          </a:prstGeom>
          <a:noFill/>
        </p:spPr>
        <p:txBody>
          <a:bodyPr wrap="square">
            <a:spAutoFit/>
          </a:bodyPr>
          <a:lstStyle/>
          <a:p>
            <a:pPr marL="0" marR="0" algn="just">
              <a:lnSpc>
                <a:spcPct val="120000"/>
              </a:lnSpc>
              <a:spcBef>
                <a:spcPts val="0"/>
              </a:spcBef>
              <a:spcAft>
                <a:spcPts val="0"/>
              </a:spcAft>
            </a:pPr>
            <a:r>
              <a:rPr lang="vi-VN" sz="1800" b="1" dirty="0">
                <a:effectLst/>
                <a:latin typeface="Times New Roman" panose="02020603050405020304" pitchFamily="18" charset="0"/>
                <a:ea typeface="MS Mincho" panose="02020609040205080304" pitchFamily="49" charset="-128"/>
                <a:cs typeface="Times New Roman" panose="02020603050405020304" pitchFamily="18" charset="0"/>
              </a:rPr>
              <a:t>T</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ốc</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b="1" dirty="0" err="1">
                <a:latin typeface="Times New Roman" panose="02020603050405020304" pitchFamily="18" charset="0"/>
                <a:ea typeface="MS Mincho" panose="02020609040205080304" pitchFamily="49" charset="-128"/>
                <a:cs typeface="Times New Roman" panose="02020603050405020304" pitchFamily="18" charset="0"/>
              </a:rPr>
              <a:t>độ</a:t>
            </a:r>
            <a:r>
              <a:rPr lang="en-US" b="1" dirty="0">
                <a:latin typeface="Times New Roman" panose="02020603050405020304" pitchFamily="18" charset="0"/>
                <a:ea typeface="MS Mincho" panose="02020609040205080304" pitchFamily="49" charset="-128"/>
                <a:cs typeface="Times New Roman" panose="02020603050405020304" pitchFamily="18" charset="0"/>
              </a:rPr>
              <a:t> ĐTH </a:t>
            </a:r>
            <a:r>
              <a:rPr lang="en-US" b="1" dirty="0" err="1">
                <a:latin typeface="Times New Roman" panose="02020603050405020304" pitchFamily="18" charset="0"/>
                <a:ea typeface="MS Mincho" panose="02020609040205080304" pitchFamily="49" charset="-128"/>
                <a:cs typeface="Times New Roman" panose="02020603050405020304" pitchFamily="18" charset="0"/>
              </a:rPr>
              <a:t>và</a:t>
            </a:r>
            <a:r>
              <a:rPr lang="en-US" b="1" dirty="0">
                <a:latin typeface="Times New Roman" panose="02020603050405020304" pitchFamily="18" charset="0"/>
                <a:ea typeface="MS Mincho" panose="02020609040205080304" pitchFamily="49" charset="-128"/>
                <a:cs typeface="Times New Roman" panose="02020603050405020304" pitchFamily="18" charset="0"/>
              </a:rPr>
              <a:t> </a:t>
            </a:r>
            <a:r>
              <a:rPr lang="en-US" b="1" dirty="0" err="1">
                <a:latin typeface="Times New Roman" panose="02020603050405020304" pitchFamily="18" charset="0"/>
                <a:ea typeface="MS Mincho" panose="02020609040205080304" pitchFamily="49" charset="-128"/>
                <a:cs typeface="Times New Roman" panose="02020603050405020304" pitchFamily="18" charset="0"/>
              </a:rPr>
              <a:t>phát</a:t>
            </a:r>
            <a:r>
              <a:rPr lang="en-US" b="1" dirty="0">
                <a:latin typeface="Times New Roman" panose="02020603050405020304" pitchFamily="18" charset="0"/>
                <a:ea typeface="MS Mincho" panose="02020609040205080304" pitchFamily="49" charset="-128"/>
                <a:cs typeface="Times New Roman" panose="02020603050405020304" pitchFamily="18" charset="0"/>
              </a:rPr>
              <a:t> </a:t>
            </a:r>
            <a:r>
              <a:rPr lang="en-US" b="1" dirty="0" err="1">
                <a:latin typeface="Times New Roman" panose="02020603050405020304" pitchFamily="18" charset="0"/>
                <a:ea typeface="MS Mincho" panose="02020609040205080304" pitchFamily="49" charset="-128"/>
                <a:cs typeface="Times New Roman" panose="02020603050405020304" pitchFamily="18" charset="0"/>
              </a:rPr>
              <a:t>triển</a:t>
            </a:r>
            <a:r>
              <a:rPr lang="en-US" b="1" dirty="0">
                <a:latin typeface="Times New Roman" panose="02020603050405020304" pitchFamily="18" charset="0"/>
                <a:ea typeface="MS Mincho" panose="02020609040205080304" pitchFamily="49" charset="-128"/>
                <a:cs typeface="Times New Roman" panose="02020603050405020304" pitchFamily="18" charset="0"/>
              </a:rPr>
              <a:t> </a:t>
            </a:r>
            <a:r>
              <a:rPr lang="vi-VN" sz="1800" b="1" dirty="0">
                <a:effectLst/>
                <a:latin typeface="Times New Roman" panose="02020603050405020304" pitchFamily="18" charset="0"/>
                <a:ea typeface="MS Mincho" panose="02020609040205080304" pitchFamily="49" charset="-128"/>
                <a:cs typeface="Times New Roman" panose="02020603050405020304" pitchFamily="18" charset="0"/>
              </a:rPr>
              <a:t>đô thị</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chưa</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đạt</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theo</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định</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US" sz="1800" b="1" dirty="0" err="1">
                <a:effectLst/>
                <a:latin typeface="Times New Roman" panose="02020603050405020304" pitchFamily="18" charset="0"/>
                <a:ea typeface="MS Mincho" panose="02020609040205080304" pitchFamily="49" charset="-128"/>
                <a:cs typeface="Times New Roman" panose="02020603050405020304" pitchFamily="18" charset="0"/>
              </a:rPr>
              <a:t>hướng</a:t>
            </a:r>
            <a:r>
              <a:rPr lang="en-US" sz="1800" b="1" dirty="0">
                <a:effectLst/>
                <a:latin typeface="Times New Roman" panose="02020603050405020304" pitchFamily="18" charset="0"/>
                <a:ea typeface="MS Mincho" panose="02020609040205080304" pitchFamily="49" charset="-128"/>
                <a:cs typeface="Times New Roman" panose="02020603050405020304" pitchFamily="18" charset="0"/>
              </a:rPr>
              <a:t> QHC 2010</a:t>
            </a:r>
            <a:endParaRPr lang="en-US"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4019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63F7B3-8998-4D8E-9CF7-0B9164CFAE9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7300" y="1517747"/>
            <a:ext cx="3581400" cy="4523382"/>
          </a:xfrm>
          <a:prstGeom prst="rect">
            <a:avLst/>
          </a:prstGeom>
          <a:noFill/>
          <a:ln>
            <a:noFill/>
          </a:ln>
        </p:spPr>
      </p:pic>
      <p:sp>
        <p:nvSpPr>
          <p:cNvPr id="6" name="TextBox 5">
            <a:extLst>
              <a:ext uri="{FF2B5EF4-FFF2-40B4-BE49-F238E27FC236}">
                <a16:creationId xmlns:a16="http://schemas.microsoft.com/office/drawing/2014/main" id="{4599A608-CF7D-4C89-BF77-0AD527648F6E}"/>
              </a:ext>
            </a:extLst>
          </p:cNvPr>
          <p:cNvSpPr txBox="1"/>
          <p:nvPr/>
        </p:nvSpPr>
        <p:spPr>
          <a:xfrm>
            <a:off x="4724400" y="6122839"/>
            <a:ext cx="4572000" cy="600164"/>
          </a:xfrm>
          <a:prstGeom prst="rect">
            <a:avLst/>
          </a:prstGeom>
          <a:noFill/>
        </p:spPr>
        <p:txBody>
          <a:bodyPr wrap="square">
            <a:spAutoFit/>
          </a:bodyPr>
          <a:lstStyle/>
          <a:p>
            <a:pPr marL="0" marR="0" algn="ctr">
              <a:lnSpc>
                <a:spcPts val="1200"/>
              </a:lnSpc>
              <a:spcBef>
                <a:spcPts val="600"/>
              </a:spcBef>
              <a:spcAft>
                <a:spcPts val="600"/>
              </a:spcAft>
            </a:pP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err="1">
                <a:effectLst/>
                <a:latin typeface="Times New Roman" panose="02020603050405020304" pitchFamily="18" charset="0"/>
                <a:ea typeface="Calibri" panose="020F0502020204030204" pitchFamily="34" charset="0"/>
                <a:cs typeface="Times New Roman" panose="02020603050405020304" pitchFamily="18" charset="0"/>
              </a:rPr>
              <a:t>Sơ</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 đ</a:t>
            </a:r>
            <a:r>
              <a:rPr lang="vi-VN" sz="1800" i="1" dirty="0">
                <a:effectLst/>
                <a:latin typeface="Times New Roman" panose="02020603050405020304" pitchFamily="18" charset="0"/>
                <a:ea typeface="Calibri" panose="020F0502020204030204" pitchFamily="34" charset="0"/>
                <a:cs typeface="Times New Roman" panose="02020603050405020304" pitchFamily="18" charset="0"/>
              </a:rPr>
              <a:t>ồ hiện trạng giao th</a:t>
            </a:r>
            <a:r>
              <a:rPr lang="en-US" sz="1800" i="1" dirty="0" err="1">
                <a:effectLst/>
                <a:latin typeface="Times New Roman" panose="02020603050405020304" pitchFamily="18" charset="0"/>
                <a:ea typeface="Calibri" panose="020F0502020204030204" pitchFamily="34" charset="0"/>
                <a:cs typeface="Times New Roman" panose="02020603050405020304" pitchFamily="18" charset="0"/>
              </a:rPr>
              <a:t>ông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i="1" dirty="0">
                <a:effectLst/>
                <a:latin typeface="Times New Roman" panose="02020603050405020304" pitchFamily="18" charset="0"/>
                <a:ea typeface="Calibri" panose="020F0502020204030204" pitchFamily="34" charset="0"/>
              </a:rPr>
              <a:t>T</a:t>
            </a:r>
            <a:r>
              <a:rPr lang="vi-VN" sz="1800" i="1" dirty="0">
                <a:effectLst/>
                <a:latin typeface="Times New Roman" panose="02020603050405020304" pitchFamily="18" charset="0"/>
                <a:ea typeface="Calibri" panose="020F0502020204030204" pitchFamily="34" charset="0"/>
              </a:rPr>
              <a:t>ỉnh Đắk N</a:t>
            </a:r>
            <a:r>
              <a:rPr lang="en-US" sz="1800" i="1" dirty="0" err="1">
                <a:effectLst/>
                <a:latin typeface="Times New Roman" panose="02020603050405020304" pitchFamily="18" charset="0"/>
                <a:ea typeface="Calibri" panose="020F0502020204030204" pitchFamily="34" charset="0"/>
              </a:rPr>
              <a:t>ôn</a:t>
            </a:r>
            <a:r>
              <a:rPr lang="vi-VN" sz="1800" i="1" dirty="0">
                <a:effectLst/>
                <a:latin typeface="Times New Roman" panose="02020603050405020304" pitchFamily="18" charset="0"/>
                <a:ea typeface="Calibri" panose="020F0502020204030204" pitchFamily="34" charset="0"/>
              </a:rPr>
              <a:t>g. </a:t>
            </a:r>
            <a:r>
              <a:rPr lang="vi-VN" sz="1400" i="1" dirty="0">
                <a:effectLst/>
                <a:latin typeface="Times New Roman" panose="02020603050405020304" pitchFamily="18" charset="0"/>
                <a:ea typeface="Calibri" panose="020F0502020204030204" pitchFamily="34" charset="0"/>
              </a:rPr>
              <a:t>Nguồn:QHXD vùng tỉnh đắc Nông</a:t>
            </a:r>
            <a:endParaRPr lang="en-US" dirty="0"/>
          </a:p>
        </p:txBody>
      </p:sp>
      <p:sp>
        <p:nvSpPr>
          <p:cNvPr id="7" name="Title 1">
            <a:extLst>
              <a:ext uri="{FF2B5EF4-FFF2-40B4-BE49-F238E27FC236}">
                <a16:creationId xmlns:a16="http://schemas.microsoft.com/office/drawing/2014/main" id="{767B4558-D32D-4D0D-BE30-9AF732A1D0EB}"/>
              </a:ext>
            </a:extLst>
          </p:cNvPr>
          <p:cNvSpPr>
            <a:spLocks noGrp="1"/>
          </p:cNvSpPr>
          <p:nvPr>
            <p:ph type="title"/>
          </p:nvPr>
        </p:nvSpPr>
        <p:spPr>
          <a:xfrm>
            <a:off x="457200" y="381000"/>
            <a:ext cx="8229600" cy="990600"/>
          </a:xfrm>
        </p:spPr>
        <p:txBody>
          <a:bodyPr>
            <a:noAutofit/>
          </a:bodyPr>
          <a:lstStyle/>
          <a:p>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2. </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ỰC TRẠNG</a:t>
            </a:r>
            <a:br>
              <a:rPr lang="en-US" sz="2000" b="1" dirty="0">
                <a:effectLst/>
                <a:latin typeface="Times New Roman" panose="02020603050405020304" pitchFamily="18" charset="0"/>
                <a:ea typeface="Calibri" panose="020F0502020204030204" pitchFamily="34" charset="0"/>
                <a:cs typeface="Times New Roman" panose="02020603050405020304" pitchFamily="18" charset="0"/>
              </a:rPr>
            </a:b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H</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ệ thống kết </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cấu hạ tầng giao th</a:t>
            </a:r>
            <a:r>
              <a:rPr lang="en-US" sz="2000" b="1" dirty="0" err="1">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ông</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v</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ận tải,</a:t>
            </a:r>
            <a:r>
              <a:rPr lang="en-US"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 h</a:t>
            </a:r>
            <a:r>
              <a:rPr lang="vi-VN" sz="2000" b="1" dirty="0">
                <a:effectLst/>
                <a:highlight>
                  <a:srgbClr val="FFFFFF"/>
                </a:highlight>
                <a:latin typeface="Times New Roman" panose="02020603050405020304" pitchFamily="18" charset="0"/>
                <a:ea typeface="Calibri" panose="020F0502020204030204" pitchFamily="34" charset="0"/>
                <a:cs typeface="Times New Roman" panose="02020603050405020304" pitchFamily="18" charset="0"/>
              </a:rPr>
              <a:t>ạ tầng logistics </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và sự gắn kết với ph</a:t>
            </a:r>
            <a:r>
              <a:rPr lang="en-US" sz="2000" b="1" dirty="0" err="1">
                <a:effectLst/>
                <a:latin typeface="Times New Roman" panose="02020603050405020304" pitchFamily="18" charset="0"/>
                <a:ea typeface="Calibri" panose="020F0502020204030204" pitchFamily="34" charset="0"/>
                <a:cs typeface="Times New Roman" panose="02020603050405020304" pitchFamily="18" charset="0"/>
              </a:rPr>
              <a:t>át</a:t>
            </a: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 tri</a:t>
            </a:r>
            <a:r>
              <a:rPr lang="vi-VN" sz="2000" b="1" dirty="0">
                <a:effectLst/>
                <a:latin typeface="Times New Roman" panose="02020603050405020304" pitchFamily="18" charset="0"/>
                <a:ea typeface="Calibri" panose="020F0502020204030204" pitchFamily="34" charset="0"/>
                <a:cs typeface="Times New Roman" panose="02020603050405020304" pitchFamily="18" charset="0"/>
              </a:rPr>
              <a:t>ển hạ tầng kinh tế và phát triển đô thị trên địa bàn Tỉnh </a:t>
            </a:r>
            <a:endParaRPr lang="en-US" sz="4400" dirty="0"/>
          </a:p>
        </p:txBody>
      </p:sp>
      <p:sp>
        <p:nvSpPr>
          <p:cNvPr id="9" name="TextBox 8">
            <a:extLst>
              <a:ext uri="{FF2B5EF4-FFF2-40B4-BE49-F238E27FC236}">
                <a16:creationId xmlns:a16="http://schemas.microsoft.com/office/drawing/2014/main" id="{1B2B1494-199D-4EE9-87EC-B749FC3A8B13}"/>
              </a:ext>
            </a:extLst>
          </p:cNvPr>
          <p:cNvSpPr txBox="1"/>
          <p:nvPr/>
        </p:nvSpPr>
        <p:spPr>
          <a:xfrm>
            <a:off x="457200" y="1390934"/>
            <a:ext cx="6553200" cy="369332"/>
          </a:xfrm>
          <a:prstGeom prst="rect">
            <a:avLst/>
          </a:prstGeom>
          <a:noFill/>
        </p:spPr>
        <p:txBody>
          <a:bodyPr wrap="square">
            <a:spAutoFit/>
          </a:bodyPr>
          <a:lstStyle/>
          <a:p>
            <a:pPr lvl="0"/>
            <a:r>
              <a:rPr lang="en-US" b="1" dirty="0"/>
              <a:t>- H</a:t>
            </a:r>
            <a:r>
              <a:rPr lang="vi-VN" b="1" dirty="0"/>
              <a:t>ệ thống hạ tầng giao th</a:t>
            </a:r>
            <a:r>
              <a:rPr lang="en-US" b="1" dirty="0" err="1"/>
              <a:t>ông</a:t>
            </a:r>
            <a:r>
              <a:rPr lang="vi-VN" b="1" dirty="0"/>
              <a:t> vận tải  </a:t>
            </a:r>
            <a:endParaRPr lang="en-US" dirty="0"/>
          </a:p>
        </p:txBody>
      </p:sp>
      <p:sp>
        <p:nvSpPr>
          <p:cNvPr id="11" name="TextBox 10">
            <a:extLst>
              <a:ext uri="{FF2B5EF4-FFF2-40B4-BE49-F238E27FC236}">
                <a16:creationId xmlns:a16="http://schemas.microsoft.com/office/drawing/2014/main" id="{A3C2AC5E-7340-43D4-9675-233AA5DC8374}"/>
              </a:ext>
            </a:extLst>
          </p:cNvPr>
          <p:cNvSpPr txBox="1"/>
          <p:nvPr/>
        </p:nvSpPr>
        <p:spPr>
          <a:xfrm>
            <a:off x="659298" y="2078620"/>
            <a:ext cx="4572000" cy="1200329"/>
          </a:xfrm>
          <a:prstGeom prst="rect">
            <a:avLst/>
          </a:prstGeom>
          <a:noFill/>
        </p:spPr>
        <p:txBody>
          <a:bodyPr wrap="square">
            <a:spAutoFit/>
          </a:bodyPr>
          <a:lstStyle/>
          <a:p>
            <a:pPr lvl="0"/>
            <a:r>
              <a:rPr lang="en-US" sz="1800" b="1" i="1" dirty="0"/>
              <a:t>G</a:t>
            </a:r>
            <a:r>
              <a:rPr lang="vi-VN" sz="1800" b="1" i="1" dirty="0"/>
              <a:t>iao th</a:t>
            </a:r>
            <a:r>
              <a:rPr lang="en-US" sz="1800" b="1" i="1" dirty="0" err="1"/>
              <a:t>ông</a:t>
            </a:r>
            <a:r>
              <a:rPr lang="en-US" sz="1800" b="1" i="1" dirty="0"/>
              <a:t> </a:t>
            </a:r>
            <a:r>
              <a:rPr lang="en-US" sz="1800" b="1" i="1" dirty="0" err="1"/>
              <a:t>đư</a:t>
            </a:r>
            <a:r>
              <a:rPr lang="vi-VN" sz="1800" b="1" i="1" dirty="0"/>
              <a:t>ờng bộ</a:t>
            </a:r>
            <a:endParaRPr lang="en-US" sz="1800" b="1" dirty="0"/>
          </a:p>
          <a:p>
            <a:pPr lvl="0"/>
            <a:r>
              <a:rPr lang="en-US" sz="1800" i="1" dirty="0"/>
              <a:t>G</a:t>
            </a:r>
            <a:r>
              <a:rPr lang="vi-VN" sz="1800" i="1" dirty="0"/>
              <a:t>iao thông đ</a:t>
            </a:r>
            <a:r>
              <a:rPr lang="en-US" sz="1800" i="1" dirty="0"/>
              <a:t>ư</a:t>
            </a:r>
            <a:r>
              <a:rPr lang="vi-VN" sz="1800" i="1" dirty="0"/>
              <a:t>ờng sắt:</a:t>
            </a:r>
            <a:endParaRPr lang="en-US" sz="1800" dirty="0"/>
          </a:p>
          <a:p>
            <a:pPr lvl="0"/>
            <a:r>
              <a:rPr lang="en-US" i="1" dirty="0"/>
              <a:t>G</a:t>
            </a:r>
            <a:r>
              <a:rPr lang="vi-VN" sz="1800" i="1" dirty="0"/>
              <a:t>iao thông </a:t>
            </a:r>
            <a:r>
              <a:rPr lang="en-US" sz="1800" i="1" dirty="0"/>
              <a:t>H</a:t>
            </a:r>
            <a:r>
              <a:rPr lang="vi-VN" sz="1800" i="1" dirty="0"/>
              <a:t>àng không</a:t>
            </a:r>
            <a:r>
              <a:rPr lang="en-US" sz="1800" i="1" dirty="0"/>
              <a:t>; </a:t>
            </a:r>
            <a:r>
              <a:rPr lang="vi-VN" sz="1800" i="1" dirty="0"/>
              <a:t> </a:t>
            </a:r>
            <a:endParaRPr lang="en-US" sz="1800" i="1" dirty="0"/>
          </a:p>
          <a:p>
            <a:pPr lvl="0"/>
            <a:r>
              <a:rPr lang="en-US" sz="1800" i="1" dirty="0"/>
              <a:t>Đ</a:t>
            </a:r>
            <a:r>
              <a:rPr lang="vi-VN" sz="1800" i="1" dirty="0"/>
              <a:t>ường thủy nội địa</a:t>
            </a:r>
            <a:endParaRPr lang="en-US" sz="1800" dirty="0"/>
          </a:p>
        </p:txBody>
      </p:sp>
      <p:sp>
        <p:nvSpPr>
          <p:cNvPr id="13" name="TextBox 12">
            <a:extLst>
              <a:ext uri="{FF2B5EF4-FFF2-40B4-BE49-F238E27FC236}">
                <a16:creationId xmlns:a16="http://schemas.microsoft.com/office/drawing/2014/main" id="{6A285122-CD72-4F8F-AE26-8C6F66522420}"/>
              </a:ext>
            </a:extLst>
          </p:cNvPr>
          <p:cNvSpPr txBox="1"/>
          <p:nvPr/>
        </p:nvSpPr>
        <p:spPr>
          <a:xfrm>
            <a:off x="595329" y="3604488"/>
            <a:ext cx="4119813" cy="923330"/>
          </a:xfrm>
          <a:prstGeom prst="rect">
            <a:avLst/>
          </a:prstGeom>
          <a:noFill/>
        </p:spPr>
        <p:txBody>
          <a:bodyPr wrap="square">
            <a:spAutoFit/>
          </a:bodyPr>
          <a:lstStyle/>
          <a:p>
            <a:r>
              <a:rPr lang="de-DE" sz="1800" dirty="0">
                <a:effectLst/>
                <a:latin typeface="Times New Roman" panose="02020603050405020304" pitchFamily="18" charset="0"/>
                <a:ea typeface="Times New Roman" panose="02020603050405020304" pitchFamily="18" charset="0"/>
              </a:rPr>
              <a:t>Trên địa bàn </a:t>
            </a:r>
            <a:r>
              <a:rPr lang="vi-VN"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Calibri" panose="020F0502020204030204" pitchFamily="34" charset="0"/>
              </a:rPr>
              <a:t>03 </a:t>
            </a:r>
            <a:r>
              <a:rPr lang="en-US" sz="1800" b="1" dirty="0" err="1">
                <a:effectLst/>
                <a:latin typeface="Times New Roman" panose="02020603050405020304" pitchFamily="18" charset="0"/>
                <a:ea typeface="Calibri" panose="020F0502020204030204" pitchFamily="34" charset="0"/>
              </a:rPr>
              <a:t>tuy</a:t>
            </a:r>
            <a:r>
              <a:rPr lang="vi-VN" sz="1800" b="1" dirty="0">
                <a:effectLst/>
                <a:latin typeface="Times New Roman" panose="02020603050405020304" pitchFamily="18" charset="0"/>
                <a:ea typeface="Calibri" panose="020F0502020204030204" pitchFamily="34" charset="0"/>
              </a:rPr>
              <a:t>ến quốc lộ (</a:t>
            </a:r>
            <a:r>
              <a:rPr lang="en-US" sz="1800" dirty="0">
                <a:effectLst/>
                <a:latin typeface="Times New Roman" panose="02020603050405020304" pitchFamily="18" charset="0"/>
                <a:ea typeface="Calibri" panose="020F0502020204030204" pitchFamily="34" charset="0"/>
              </a:rPr>
              <a:t>QL14, </a:t>
            </a:r>
            <a:r>
              <a:rPr lang="vi-VN" sz="1800" dirty="0">
                <a:effectLst/>
                <a:latin typeface="Times New Roman" panose="02020603050405020304" pitchFamily="18" charset="0"/>
                <a:ea typeface="Calibri" panose="020F0502020204030204" pitchFamily="34" charset="0"/>
              </a:rPr>
              <a:t>1</a:t>
            </a:r>
            <a:r>
              <a:rPr lang="en-US" sz="1800" dirty="0">
                <a:effectLst/>
                <a:latin typeface="Times New Roman" panose="02020603050405020304" pitchFamily="18" charset="0"/>
                <a:ea typeface="Calibri" panose="020F0502020204030204" pitchFamily="34" charset="0"/>
              </a:rPr>
              <a:t>4C, 28</a:t>
            </a:r>
            <a:r>
              <a:rPr lang="vi-VN" sz="1800" dirty="0">
                <a:effectLst/>
                <a:latin typeface="Times New Roman" panose="02020603050405020304" pitchFamily="18" charset="0"/>
                <a:ea typeface="Calibri" panose="020F0502020204030204" pitchFamily="34" charset="0"/>
              </a:rPr>
              <a:t>) </a:t>
            </a:r>
            <a:r>
              <a:rPr lang="vi-VN" sz="1800" b="1" dirty="0">
                <a:effectLst/>
                <a:latin typeface="Times New Roman" panose="02020603050405020304" pitchFamily="18" charset="0"/>
                <a:ea typeface="Calibri" panose="020F0502020204030204" pitchFamily="34" charset="0"/>
              </a:rPr>
              <a:t>+ 0</a:t>
            </a:r>
            <a:r>
              <a:rPr lang="en-US" sz="1800" b="1" dirty="0">
                <a:effectLst/>
                <a:latin typeface="Times New Roman" panose="02020603050405020304" pitchFamily="18" charset="0"/>
                <a:ea typeface="Calibri" panose="020F0502020204030204" pitchFamily="34" charset="0"/>
              </a:rPr>
              <a:t>6 </a:t>
            </a:r>
            <a:r>
              <a:rPr lang="en-US" sz="1800" b="1" dirty="0" err="1">
                <a:effectLst/>
                <a:latin typeface="Times New Roman" panose="02020603050405020304" pitchFamily="18" charset="0"/>
                <a:ea typeface="Calibri" panose="020F0502020204030204" pitchFamily="34" charset="0"/>
              </a:rPr>
              <a:t>tuy</a:t>
            </a:r>
            <a:r>
              <a:rPr lang="vi-VN" sz="1800" b="1" dirty="0">
                <a:effectLst/>
                <a:latin typeface="Times New Roman" panose="02020603050405020304" pitchFamily="18" charset="0"/>
                <a:ea typeface="Calibri" panose="020F0502020204030204" pitchFamily="34" charset="0"/>
              </a:rPr>
              <a:t>ến đường Tỉnh</a:t>
            </a:r>
            <a:r>
              <a:rPr lang="vi-VN" sz="1800" dirty="0">
                <a:effectLst/>
                <a:latin typeface="Times New Roman" panose="02020603050405020304" pitchFamily="18" charset="0"/>
                <a:ea typeface="Calibri" panose="020F0502020204030204" pitchFamily="34" charset="0"/>
              </a:rPr>
              <a:t> đóng vai trò kết nối vùng và đại bàn tỉnh</a:t>
            </a:r>
            <a:endParaRPr lang="en-US" dirty="0"/>
          </a:p>
        </p:txBody>
      </p:sp>
      <p:sp>
        <p:nvSpPr>
          <p:cNvPr id="16" name="TextBox 15">
            <a:extLst>
              <a:ext uri="{FF2B5EF4-FFF2-40B4-BE49-F238E27FC236}">
                <a16:creationId xmlns:a16="http://schemas.microsoft.com/office/drawing/2014/main" id="{7187162E-2985-49FC-A1D0-30CED8D3055B}"/>
              </a:ext>
            </a:extLst>
          </p:cNvPr>
          <p:cNvSpPr txBox="1"/>
          <p:nvPr/>
        </p:nvSpPr>
        <p:spPr>
          <a:xfrm>
            <a:off x="623815" y="5008988"/>
            <a:ext cx="4443485" cy="1200329"/>
          </a:xfrm>
          <a:prstGeom prst="rect">
            <a:avLst/>
          </a:prstGeom>
          <a:noFill/>
        </p:spPr>
        <p:txBody>
          <a:bodyPr wrap="square">
            <a:spAutoFit/>
          </a:bodyPr>
          <a:lstStyle/>
          <a:p>
            <a:r>
              <a:rPr lang="vi-VN" sz="1800" dirty="0">
                <a:effectLst/>
                <a:latin typeface="Times New Roman" panose="02020603050405020304" pitchFamily="18" charset="0"/>
                <a:ea typeface="Times New Roman" panose="02020603050405020304" pitchFamily="18" charset="0"/>
              </a:rPr>
              <a:t>H</a:t>
            </a:r>
            <a:r>
              <a:rPr lang="de-DE" sz="1800" dirty="0">
                <a:effectLst/>
                <a:latin typeface="Times New Roman" panose="02020603050405020304" pitchFamily="18" charset="0"/>
                <a:ea typeface="Times New Roman" panose="02020603050405020304" pitchFamily="18" charset="0"/>
              </a:rPr>
              <a:t>ệ thống giao thông đường bộ</a:t>
            </a:r>
            <a:r>
              <a:rPr lang="vi-VN" sz="1800" dirty="0">
                <a:effectLst/>
                <a:latin typeface="Times New Roman" panose="02020603050405020304" pitchFamily="18" charset="0"/>
                <a:ea typeface="Times New Roman" panose="02020603050405020304" pitchFamily="18" charset="0"/>
              </a:rPr>
              <a:t> đóng vai trò chủ đạo;</a:t>
            </a:r>
            <a:r>
              <a:rPr lang="de-DE" sz="1800" dirty="0">
                <a:effectLst/>
                <a:latin typeface="Times New Roman" panose="02020603050405020304" pitchFamily="18" charset="0"/>
                <a:ea typeface="Times New Roman" panose="02020603050405020304" pitchFamily="18" charset="0"/>
              </a:rPr>
              <a:t> đường sông, đường hàng không chưa được khai thác, đường sắt chưa được xây dựng.</a:t>
            </a:r>
            <a:endParaRPr lang="en-US" dirty="0"/>
          </a:p>
        </p:txBody>
      </p:sp>
    </p:spTree>
    <p:extLst>
      <p:ext uri="{BB962C8B-B14F-4D97-AF65-F5344CB8AC3E}">
        <p14:creationId xmlns:p14="http://schemas.microsoft.com/office/powerpoint/2010/main" val="2324424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1106</TotalTime>
  <Words>2977</Words>
  <Application>Microsoft Office PowerPoint</Application>
  <PresentationFormat>On-screen Show (4:3)</PresentationFormat>
  <Paragraphs>166</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Symbol</vt:lpstr>
      <vt:lpstr>Times New Roman</vt:lpstr>
      <vt:lpstr>Clarity</vt:lpstr>
      <vt:lpstr>ĐỊNH HƯỚNG PHÁT TRIỂN  KẾT CẤU HẠ TẦNG GIAO THÔNG VẬN TẢI VÀ HẠ TẦNG LOGISTICS TỈNH ĐẮK NÔNG THỜI KỲ 2021-2030, TẦM NHÌN ĐẾN NĂM 2050 </vt:lpstr>
      <vt:lpstr>NỘI DUNG:</vt:lpstr>
      <vt:lpstr>1. TẦM QUAN TRỌNG  </vt:lpstr>
      <vt:lpstr>1. TẦM QUAN TRỌNG   </vt:lpstr>
      <vt:lpstr>2. THỰC TRẠNG  Hệ thống kết cấu hạ tầng giao thông vận tải, hạ tầng logistics và sự gắn kết với phát triển hạ tầng kinh tế và phát triển đô thị trên địa bàn Tỉnh </vt:lpstr>
      <vt:lpstr>2. THỰC TRẠNG Hệ thống kết cấu hạ tầng giao thông vận tải, hạ tầng logistics và sự gắn kết với phát triển hạ tầng kinh tế và phát triển đô thị trên địa bàn Tỉnh </vt:lpstr>
      <vt:lpstr>2. THỰC TRẠNG  Hệ thống kết cấu hạ tầng giao thông vận tải, hạ tầng logistics và sự gắn kết với phát triển hạ tầng kinh tế và phát triển đô thị trên địa bàn Tỉnh </vt:lpstr>
      <vt:lpstr>2. THỰC TRẠNG Hệ thống kết cấu hạ tầng giao thông vận tải, hạ tầng logistics và sự gắn kết với phát triển hạ tầng kinh tế và phát triển đô thị trên địa bàn Tỉnh </vt:lpstr>
      <vt:lpstr>2. THỰC TRẠNG Hệ thống kết cấu hạ tầng giao thông vận tải, hạ tầng logistics và sự gắn kết với phát triển hạ tầng kinh tế và phát triển đô thị trên địa bàn Tỉnh </vt:lpstr>
      <vt:lpstr>2. THỰC TRẠNG Hệ thống kết cấu hạ tầng giao thông vận tải, hạ tầng logistics và sự gắn kết với phát triển hạ tầng kinh tế và phát triển đô thị trên địa bàn Tỉnh </vt:lpstr>
      <vt:lpstr>3. TÍNH LIÊN KẾT VÙNG và định hướng chiến lược phát triển hệ thống hạ tầng GTVT và hạ tâng logistic tỉnh Đắc Nông</vt:lpstr>
      <vt:lpstr>3. TÍNH LIÊN KẾT VÙNG  và định hướng chiến lược phát triển hệ thống hạ tầng GTVT và hạ tâng logistic tỉnh Đắc Nông</vt:lpstr>
      <vt:lpstr>3. TÍNH LIÊN KẾT VÙNG  và định hướng chiến lược phát triển hệ thống hạ tầng GTVT và hạ tâng logistic tỉnh Đắc Nông</vt:lpstr>
      <vt:lpstr>3. TÍNH LIÊN KẾT VÙNG  và định hướng chiến lược phát triển hệ thống hạ tầng GTVT và hạ tâng logistic tỉnh Đắc Nông</vt:lpstr>
      <vt:lpstr>3. TÍNH LIÊN KẾT VÙNG  và định hướng chiến lược phát triển hệ thống hạ tầng GTVT và hạ tâng logistic tỉnh Đắc Nông</vt:lpstr>
      <vt:lpstr>3. TÍNH LIÊN KẾT VÙNG   </vt:lpstr>
      <vt:lpstr>4. CÁC CHƯƠNG TRÌNH CHIẾN LƯỢC  phát triển hạ tầng Giao thông vận tải và hạ tầng Logistic tỉnh Đắc Nông ( từ nay đến năm 2030 và tầm nhìn đến năm 2050)</vt:lpstr>
      <vt:lpstr>4. CÁC CHƯƠNG TRÌNH CHIẾN LƯỢC  </vt:lpstr>
      <vt:lpstr>4. CÁC CHƯƠNG TRÌNH CHIẾN LƯỢC  </vt:lpstr>
      <vt:lpstr>4. CÁC CHƯƠNG TRÌNH CHIẾN LƯỢC  </vt:lpstr>
      <vt:lpstr>4. CÁC CHƯƠNG TRÌNH CHIẾN LƯỢC  </vt:lpstr>
      <vt:lpstr>4. CÁC CHƯƠNG TRÌNH CHIẾN LƯỢC  </vt:lpstr>
      <vt:lpstr>4. CÁC CHƯƠNG TRÌNH CHIẾN LƯỢC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ĐỊNH HƯỚNG PHÁT TRIỂN  KẾT CẤU HẠ TẦNG GIAO THÔNG VẬN TẢI VÀ HẠ TẦNG LOGISTICS TỈNH ĐẮK NÔNG THỜI KỲ 2021-2030, TẦM NHÌN ĐẾN NĂM 2050 </dc:title>
  <dc:creator>Dell Vostro 5459</dc:creator>
  <cp:lastModifiedBy>Tuấn Phạm</cp:lastModifiedBy>
  <cp:revision>3</cp:revision>
  <dcterms:created xsi:type="dcterms:W3CDTF">2021-10-16T15:41:40Z</dcterms:created>
  <dcterms:modified xsi:type="dcterms:W3CDTF">2021-10-17T10:19:20Z</dcterms:modified>
</cp:coreProperties>
</file>